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0.jpg" ContentType="image/png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8" r:id="rId4"/>
    <p:sldId id="260" r:id="rId5"/>
    <p:sldId id="262" r:id="rId6"/>
    <p:sldId id="257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EFBC46-CB92-7D51-3E05-435CF55362AB}" name="Della Miller" initials="DM" userId="S::Della@avs.org::8b000d41-9c56-408a-96a9-62acba056a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F48"/>
    <a:srgbClr val="6CCCE4"/>
    <a:srgbClr val="1F2868"/>
    <a:srgbClr val="FF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0"/>
    <p:restoredTop sz="94558"/>
  </p:normalViewPr>
  <p:slideViewPr>
    <p:cSldViewPr snapToGrid="0">
      <p:cViewPr varScale="1">
        <p:scale>
          <a:sx n="112" d="100"/>
          <a:sy n="112" d="100"/>
        </p:scale>
        <p:origin x="2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3CE0E-7064-D64C-B39D-1D1BF0C0B323}" type="datetimeFigureOut">
              <a:rPr lang="en-US" smtClean="0"/>
              <a:t>2/12/25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A017F-204D-D84D-9A67-2250F6084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A017F-204D-D84D-9A67-2250F6084E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4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A017F-204D-D84D-9A67-2250F6084E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1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5BF8D-77EE-2221-C577-EDC655BDC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2140E-CCBF-6D72-47E8-35B1339CC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45122D-6BEA-2356-5825-489BD9621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622C6-C8AB-87F3-FC0A-F7CC076CB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A017F-204D-D84D-9A67-2250F6084E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1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86DC5-D476-7B0F-B516-7A3280D66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6AF530-A8E0-EB7D-F27F-8C422BC1C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0C0DAB-EB5F-5BA5-F5AC-39396F8B6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83465-5CFB-A913-5122-2F95F9582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A017F-204D-D84D-9A67-2250F6084E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3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4558-2576-B5CB-9460-9A2C933A5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67C08-EEFF-B10D-02E1-79DB4FB2B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62FF-E441-0B3E-B7D9-1F148A9B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E128-4374-1140-8CBB-809C083E1C94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6C97E-6C00-0420-15B0-98759030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AEB84-A2D1-031B-D465-6F0F065E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1FD-30CD-3448-8A3E-FE1D4F2A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1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DC18-C91A-E9A5-FCC2-93BB9DD8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5F344-F514-686D-19B9-7AF53AC3E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78EF7-2644-252E-5B4D-B9DC4F44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E128-4374-1140-8CBB-809C083E1C94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812C-2EE0-4583-966F-7C2259D7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20D44-48CB-5E18-65AB-BEA3D3CC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1FD-30CD-3448-8A3E-FE1D4F2A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4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8704EA-1E13-B7FE-EC43-99B98AD9C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C8215-D9E8-D831-1F19-03D12105E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7960C-070E-5388-CC00-7889C984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E128-4374-1140-8CBB-809C083E1C94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B9955-B4DB-CFD9-3134-F074E82D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ACA78-0609-55B3-0FB8-3C703FD8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1FD-30CD-3448-8A3E-FE1D4F2A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5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E070-183C-199A-6AC7-6975FA38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D1A-B4B0-E1E2-6685-347CBB0F1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A92F1-D26A-5793-D112-6B14BFCC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E128-4374-1140-8CBB-809C083E1C94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B43A5-A40B-11E6-3808-F0AD171B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F35DF-F4DF-FF92-2CB7-9783288C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1FD-30CD-3448-8A3E-FE1D4F2A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6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7C945-82AF-D491-8674-14076F3C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67E8E-9D22-9B36-104D-17CA7F4FB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D86C5-FE81-0274-DBEA-B6518E1C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E128-4374-1140-8CBB-809C083E1C94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48029-7C1C-5926-BBE5-87C50F04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4B8DB-3A15-A2C0-4B99-9F32DC08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1FD-30CD-3448-8A3E-FE1D4F2A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6F0E-B7A2-EEB5-B1C4-2769B2BC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D8BE-5F65-270D-FD4E-8911713ED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A557F-93B0-91EC-5F15-9CBE769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D86FC-079B-0907-9F00-6867FB4A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E128-4374-1140-8CBB-809C083E1C94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1CD9B-9F61-AB7C-C9A8-BAFC53F0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261E1-CEEC-10B3-1B4E-3D0524D3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1FD-30CD-3448-8A3E-FE1D4F2A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2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D147-0D85-0D57-4C00-71800919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E554B-67CF-C065-FA7D-0DF534AC7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FCEAC-20C6-42A9-1763-AC12C992E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E11A9-3368-6AE5-5B6C-34A9D1B26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99CF9A-0E68-30AF-7129-015CD2C6C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EE96C-6683-BD4E-D75C-02BB73E6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E128-4374-1140-8CBB-809C083E1C94}" type="datetimeFigureOut">
              <a:rPr lang="en-US" smtClean="0"/>
              <a:t>2/12/25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DB8B0-15EA-D39C-E1F4-041E54503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FB953-B0BA-8444-665A-8B8823F1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1FD-30CD-3448-8A3E-FE1D4F2A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2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5FC7-68F5-4DC9-905E-6EBC7D4B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FEFC2-9191-F7A2-833F-137E06BB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E128-4374-1140-8CBB-809C083E1C94}" type="datetimeFigureOut">
              <a:rPr lang="en-US" smtClean="0"/>
              <a:t>2/12/25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0F824-FCBA-3AAC-3150-32A0B3F6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DC385-16ED-2137-C2B0-98CDF4A2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1FD-30CD-3448-8A3E-FE1D4F2A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9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B1FB1-E987-FD91-0DFC-50E20065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E128-4374-1140-8CBB-809C083E1C94}" type="datetimeFigureOut">
              <a:rPr lang="en-US" smtClean="0"/>
              <a:t>2/12/25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0603A-8625-9AA2-4AAC-A38F28D4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5ABB6-67C4-2AF3-7305-E1999F01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1FD-30CD-3448-8A3E-FE1D4F2A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7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E4DD4-A7B4-BB9A-C5F7-455B784AA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E15F6-5D8A-D2C2-2806-37C2EE307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B162E-57FF-3D6D-D738-A5B4FF4A9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C64F3-8E0A-0DE0-A85F-99D6CE03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E128-4374-1140-8CBB-809C083E1C94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B8B7B-29D4-3535-E509-4FF97D4B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C28F1-E5D3-658B-6C2D-31DE3269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1FD-30CD-3448-8A3E-FE1D4F2A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7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148F-26E8-F99D-2C8F-2254D8C1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56B53-37D3-9807-25E6-AF0089BC4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D2ED0-218D-D222-0263-2ACB2FC01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DA8A7-103A-D8F0-7EDC-5AE570D1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E128-4374-1140-8CBB-809C083E1C94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2A4D4-8547-AE66-8CF9-467B8D86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ABB8E-F941-4387-BD86-02FF3BB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1FD-30CD-3448-8A3E-FE1D4F2A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8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4A9D3-9535-C212-9071-062F0B71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BC9BB-2308-0593-26C3-93E21FA12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9322C-19BB-C819-EA7C-9CB73ED6B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0E128-4374-1140-8CBB-809C083E1C94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3B973-B38E-02D4-78C4-B94F4B725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36DA2-A0B7-2097-61C5-75DC1E3A0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7C61FD-30CD-3448-8A3E-FE1D4F2A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8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vs71.avs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ella@avs.org" TargetMode="External"/><Relationship Id="rId5" Type="http://schemas.openxmlformats.org/officeDocument/2006/relationships/hyperlink" Target="https://www.dropbox.com/scl/fo/eow306v1rm9so5bi6tc8d/AOu73wt9EUN3KgrJ_sVnrpM?rlkey=yqun2pl6ho0keqz7pwhs44thk&amp;st=1rvt1tci&amp;dl=0" TargetMode="External"/><Relationship Id="rId4" Type="http://schemas.openxmlformats.org/officeDocument/2006/relationships/hyperlink" Target="https://avs71.avs.org/promo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vs71.avs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opbox.com/scl/fo/eow306v1rm9so5bi6tc8d/AOu73wt9EUN3KgrJ_sVnrpM?rlkey=yqun2pl6ho0keqz7pwhs44thk&amp;st=1rvt1tci&amp;dl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avs71.av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qr-code-generator.com/" TargetMode="External"/><Relationship Id="rId4" Type="http://schemas.openxmlformats.org/officeDocument/2006/relationships/hyperlink" Target="https://avs71.avs.or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18" Type="http://schemas.microsoft.com/office/2007/relationships/hdphoto" Target="../media/hdphoto3.wdp"/><Relationship Id="rId3" Type="http://schemas.openxmlformats.org/officeDocument/2006/relationships/hyperlink" Target="https://avs71.avs.org/division-tf" TargetMode="Externa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17" Type="http://schemas.openxmlformats.org/officeDocument/2006/relationships/image" Target="../media/image19.png"/><Relationship Id="rId2" Type="http://schemas.openxmlformats.org/officeDocument/2006/relationships/image" Target="../media/image1.jpg"/><Relationship Id="rId16" Type="http://schemas.openxmlformats.org/officeDocument/2006/relationships/image" Target="../media/image18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microsoft.com/office/2007/relationships/hdphoto" Target="../media/hdphoto1.wdp"/><Relationship Id="rId5" Type="http://schemas.openxmlformats.org/officeDocument/2006/relationships/image" Target="../media/image9.jpeg"/><Relationship Id="rId15" Type="http://schemas.microsoft.com/office/2007/relationships/hdphoto" Target="../media/hdphoto2.wdp"/><Relationship Id="rId10" Type="http://schemas.openxmlformats.org/officeDocument/2006/relationships/image" Target="../media/image14.png"/><Relationship Id="rId19" Type="http://schemas.openxmlformats.org/officeDocument/2006/relationships/image" Target="../media/image20.jp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7.png"/><Relationship Id="rId22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19" Type="http://schemas.openxmlformats.org/officeDocument/2006/relationships/image" Target="../media/image7.png"/><Relationship Id="rId4" Type="http://schemas.openxmlformats.org/officeDocument/2006/relationships/hyperlink" Target="https://avs71.avs.org/division-tf" TargetMode="Externa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poster with text and a city in the background&#10;&#10;Description automatically generated">
            <a:extLst>
              <a:ext uri="{FF2B5EF4-FFF2-40B4-BE49-F238E27FC236}">
                <a16:creationId xmlns:a16="http://schemas.microsoft.com/office/drawing/2014/main" id="{3E679B26-B19D-DEAA-64C6-81A800E22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1" y="2131584"/>
            <a:ext cx="3060789" cy="17216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E41FF3-6DBD-4B74-3C45-C10F71DC58F6}"/>
              </a:ext>
            </a:extLst>
          </p:cNvPr>
          <p:cNvSpPr/>
          <p:nvPr/>
        </p:nvSpPr>
        <p:spPr>
          <a:xfrm>
            <a:off x="662393" y="3818309"/>
            <a:ext cx="3060787" cy="352468"/>
          </a:xfrm>
          <a:prstGeom prst="rect">
            <a:avLst/>
          </a:prstGeom>
          <a:solidFill>
            <a:srgbClr val="1F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085D9-6CB0-111E-9772-3A70AFC35BD0}"/>
              </a:ext>
            </a:extLst>
          </p:cNvPr>
          <p:cNvSpPr txBox="1"/>
          <p:nvPr/>
        </p:nvSpPr>
        <p:spPr>
          <a:xfrm>
            <a:off x="662391" y="3806562"/>
            <a:ext cx="306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rgbClr val="6CCC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D/G/F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5E372-BC0A-6B02-C013-2D3FDB5A362D}"/>
              </a:ext>
            </a:extLst>
          </p:cNvPr>
          <p:cNvSpPr txBox="1"/>
          <p:nvPr/>
        </p:nvSpPr>
        <p:spPr>
          <a:xfrm>
            <a:off x="603990" y="4156016"/>
            <a:ext cx="3158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Submit Abstracts to: </a:t>
            </a:r>
            <a:r>
              <a:rPr lang="en-US" sz="1100" dirty="0">
                <a:hlinkClick r:id="rId3"/>
              </a:rPr>
              <a:t>https://avs71.avs.org</a:t>
            </a:r>
            <a:r>
              <a:rPr lang="en-US" sz="11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002882-6431-BC04-4E4D-CEF448F75A85}"/>
              </a:ext>
            </a:extLst>
          </p:cNvPr>
          <p:cNvSpPr txBox="1"/>
          <p:nvPr/>
        </p:nvSpPr>
        <p:spPr>
          <a:xfrm>
            <a:off x="3820290" y="2086824"/>
            <a:ext cx="7492843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20"/>
              </a:lnSpc>
            </a:pPr>
            <a:r>
              <a:rPr lang="en-US" sz="3600" b="1" cap="all" dirty="0">
                <a:solidFill>
                  <a:srgbClr val="C01F48"/>
                </a:solidFill>
                <a:effectLst>
                  <a:glow>
                    <a:schemeClr val="tx1"/>
                  </a:glow>
                  <a:outerShdw blurRad="508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Main title text – More More</a:t>
            </a:r>
            <a:endParaRPr lang="en-US" sz="3600" b="1" dirty="0">
              <a:solidFill>
                <a:srgbClr val="C01F48"/>
              </a:solidFill>
              <a:effectLst>
                <a:glow>
                  <a:schemeClr val="tx1"/>
                </a:glow>
                <a:outerShdw blurRad="50800" dist="25400" dir="8460000" algn="ctr" rotWithShape="0">
                  <a:schemeClr val="tx1"/>
                </a:outerShdw>
              </a:effectLst>
              <a:latin typeface="Goudy Old Style" panose="02020502050305020303" pitchFamily="18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05E63-FC95-BF3D-BDC3-4602273CDF59}"/>
              </a:ext>
            </a:extLst>
          </p:cNvPr>
          <p:cNvSpPr txBox="1"/>
          <p:nvPr/>
        </p:nvSpPr>
        <p:spPr>
          <a:xfrm>
            <a:off x="3800939" y="3251545"/>
            <a:ext cx="1160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/>
              <a:t>Session</a:t>
            </a:r>
          </a:p>
          <a:p>
            <a:pPr algn="r"/>
            <a:r>
              <a:rPr lang="en-US" sz="1600" b="1" i="1" dirty="0"/>
              <a:t>Organizers: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8F0330-EB8E-F490-530E-4E5779B1822A}"/>
              </a:ext>
            </a:extLst>
          </p:cNvPr>
          <p:cNvSpPr txBox="1"/>
          <p:nvPr/>
        </p:nvSpPr>
        <p:spPr>
          <a:xfrm>
            <a:off x="4970057" y="384931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60BFFC1-77D7-8FDD-3167-A7854ABD85C1}"/>
              </a:ext>
            </a:extLst>
          </p:cNvPr>
          <p:cNvSpPr/>
          <p:nvPr/>
        </p:nvSpPr>
        <p:spPr>
          <a:xfrm>
            <a:off x="5076930" y="3251545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C440B2-9B5B-96FA-73B5-E10D96121402}"/>
              </a:ext>
            </a:extLst>
          </p:cNvPr>
          <p:cNvSpPr txBox="1"/>
          <p:nvPr/>
        </p:nvSpPr>
        <p:spPr>
          <a:xfrm>
            <a:off x="5807146" y="384931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96E331C-892E-6602-6AFD-583BF2E9D032}"/>
              </a:ext>
            </a:extLst>
          </p:cNvPr>
          <p:cNvSpPr/>
          <p:nvPr/>
        </p:nvSpPr>
        <p:spPr>
          <a:xfrm>
            <a:off x="5914019" y="3251545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893C94-3D0A-8B5F-AC00-84E28403A61A}"/>
              </a:ext>
            </a:extLst>
          </p:cNvPr>
          <p:cNvSpPr txBox="1"/>
          <p:nvPr/>
        </p:nvSpPr>
        <p:spPr>
          <a:xfrm>
            <a:off x="6644235" y="384931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96EA1F2-5257-204C-D845-90AA55FDB3C4}"/>
              </a:ext>
            </a:extLst>
          </p:cNvPr>
          <p:cNvSpPr/>
          <p:nvPr/>
        </p:nvSpPr>
        <p:spPr>
          <a:xfrm>
            <a:off x="6751108" y="3251545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371D97-C09B-E879-FD87-2EA3FB958C21}"/>
              </a:ext>
            </a:extLst>
          </p:cNvPr>
          <p:cNvSpPr txBox="1"/>
          <p:nvPr/>
        </p:nvSpPr>
        <p:spPr>
          <a:xfrm>
            <a:off x="7481324" y="384931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E202401-8906-A0EA-A4B5-0FE0722DB0C7}"/>
              </a:ext>
            </a:extLst>
          </p:cNvPr>
          <p:cNvSpPr/>
          <p:nvPr/>
        </p:nvSpPr>
        <p:spPr>
          <a:xfrm>
            <a:off x="7588197" y="3251545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C051FC1-F7B4-1FEC-F1E6-101B4B8C6B64}"/>
              </a:ext>
            </a:extLst>
          </p:cNvPr>
          <p:cNvSpPr txBox="1"/>
          <p:nvPr/>
        </p:nvSpPr>
        <p:spPr>
          <a:xfrm>
            <a:off x="8318413" y="384931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003CC01-1E5C-A22C-88C0-71D374BF2228}"/>
              </a:ext>
            </a:extLst>
          </p:cNvPr>
          <p:cNvSpPr/>
          <p:nvPr/>
        </p:nvSpPr>
        <p:spPr>
          <a:xfrm>
            <a:off x="8425286" y="3251545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E0340B-178A-C0A8-1E7D-294D0D1AFDF7}"/>
              </a:ext>
            </a:extLst>
          </p:cNvPr>
          <p:cNvSpPr txBox="1"/>
          <p:nvPr/>
        </p:nvSpPr>
        <p:spPr>
          <a:xfrm>
            <a:off x="9155502" y="384931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507C86B-7EAC-0738-1F73-B6A1F9CB4E0A}"/>
              </a:ext>
            </a:extLst>
          </p:cNvPr>
          <p:cNvSpPr/>
          <p:nvPr/>
        </p:nvSpPr>
        <p:spPr>
          <a:xfrm>
            <a:off x="9262375" y="3251545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6A17A7A-58D0-ACE2-521A-30B577259787}"/>
              </a:ext>
            </a:extLst>
          </p:cNvPr>
          <p:cNvSpPr txBox="1"/>
          <p:nvPr/>
        </p:nvSpPr>
        <p:spPr>
          <a:xfrm>
            <a:off x="9986250" y="384931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BF9823-BB65-428D-EADE-9EAFB4397E6F}"/>
              </a:ext>
            </a:extLst>
          </p:cNvPr>
          <p:cNvSpPr/>
          <p:nvPr/>
        </p:nvSpPr>
        <p:spPr>
          <a:xfrm>
            <a:off x="10093123" y="3251545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7C25390-C344-AD10-5BD2-76C9FFE278D7}"/>
              </a:ext>
            </a:extLst>
          </p:cNvPr>
          <p:cNvSpPr txBox="1"/>
          <p:nvPr/>
        </p:nvSpPr>
        <p:spPr>
          <a:xfrm>
            <a:off x="121493" y="83307"/>
            <a:ext cx="12105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Imagery for email headers </a:t>
            </a:r>
            <a:r>
              <a:rPr lang="en-US" sz="3200" i="1" dirty="0"/>
              <a:t>– screen cap the image (snipping tool)</a:t>
            </a:r>
          </a:p>
          <a:p>
            <a:pPr marL="801688" indent="-230188">
              <a:buFont typeface="Arial" panose="020B0604020202020204" pitchFamily="34" charset="0"/>
              <a:buChar char="•"/>
            </a:pPr>
            <a:r>
              <a:rPr lang="en-US" sz="3200" i="1" dirty="0"/>
              <a:t>PC: Windows + Shift + S</a:t>
            </a:r>
          </a:p>
          <a:p>
            <a:pPr marL="801688" indent="-230188">
              <a:buFont typeface="Arial" panose="020B0604020202020204" pitchFamily="34" charset="0"/>
              <a:buChar char="•"/>
            </a:pPr>
            <a:r>
              <a:rPr lang="en-US" sz="3200" i="1" dirty="0"/>
              <a:t>Mac: Shift + Command + 4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7B270B5-69B8-29B6-548A-2BEAD0623054}"/>
              </a:ext>
            </a:extLst>
          </p:cNvPr>
          <p:cNvSpPr txBox="1"/>
          <p:nvPr/>
        </p:nvSpPr>
        <p:spPr>
          <a:xfrm>
            <a:off x="3851869" y="2579566"/>
            <a:ext cx="6112564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20"/>
              </a:lnSpc>
            </a:pPr>
            <a:r>
              <a:rPr lang="en-US" sz="3600" b="1" dirty="0">
                <a:solidFill>
                  <a:srgbClr val="6CCCE4"/>
                </a:solidFill>
                <a:effectLst>
                  <a:glow>
                    <a:schemeClr val="tx1"/>
                  </a:glow>
                  <a:outerShdw blurRad="762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Subtitle text – More More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22A7F-F429-601E-51D6-30FA21859DFB}"/>
              </a:ext>
            </a:extLst>
          </p:cNvPr>
          <p:cNvSpPr txBox="1"/>
          <p:nvPr/>
        </p:nvSpPr>
        <p:spPr>
          <a:xfrm>
            <a:off x="372904" y="4827794"/>
            <a:ext cx="1181909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Find more promotion materials and templates here: </a:t>
            </a:r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  <a:hlinkClick r:id="rId4"/>
              </a:rPr>
              <a:t>https://avs71.avs.org/promotion/</a:t>
            </a:r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</a:p>
          <a:p>
            <a:br>
              <a:rPr lang="en-US" sz="1000" dirty="0">
                <a:solidFill>
                  <a:srgbClr val="3F3F3F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Find more D/G/F-specific promotion material here: </a:t>
            </a:r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  <a:hlinkClick r:id="rId5"/>
              </a:rPr>
              <a:t>https://www.dropbox.com/scl/fo/eow306v1rm9so5bi6tc8d/AOu73wt9EUN3KgrJ_sVnrpM?rlkey=yqun2pl6ho0keqz7pwhs44thk&amp;st=1rvt1tci&amp;dl=0</a:t>
            </a:r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</a:p>
          <a:p>
            <a:endParaRPr lang="en-US" sz="1050" dirty="0">
              <a:solidFill>
                <a:srgbClr val="3F3F3F"/>
              </a:solidFill>
              <a:effectLst/>
              <a:latin typeface="Helvetica" pitchFamily="2" charset="0"/>
            </a:endParaRPr>
          </a:p>
          <a:p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More questions / help, contact Della Miller: </a:t>
            </a:r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  <a:hlinkClick r:id="rId6"/>
              </a:rPr>
              <a:t>della@avs.org</a:t>
            </a:r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</a:p>
          <a:p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75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87E25-36C5-A11A-36C1-BAC9178B9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poster with text and a city in the background&#10;&#10;Description automatically generated">
            <a:extLst>
              <a:ext uri="{FF2B5EF4-FFF2-40B4-BE49-F238E27FC236}">
                <a16:creationId xmlns:a16="http://schemas.microsoft.com/office/drawing/2014/main" id="{7B234A25-BABA-2EAE-A352-AC4F7B2D9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4" y="1783158"/>
            <a:ext cx="3060789" cy="17216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2CBD1B-3D49-A3B5-1F99-4F44078344CC}"/>
              </a:ext>
            </a:extLst>
          </p:cNvPr>
          <p:cNvSpPr/>
          <p:nvPr/>
        </p:nvSpPr>
        <p:spPr>
          <a:xfrm>
            <a:off x="702266" y="3469883"/>
            <a:ext cx="3060787" cy="352468"/>
          </a:xfrm>
          <a:prstGeom prst="rect">
            <a:avLst/>
          </a:prstGeom>
          <a:solidFill>
            <a:srgbClr val="1F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F4A78-E8DA-142F-45B1-8ED08D4056D5}"/>
              </a:ext>
            </a:extLst>
          </p:cNvPr>
          <p:cNvSpPr txBox="1"/>
          <p:nvPr/>
        </p:nvSpPr>
        <p:spPr>
          <a:xfrm>
            <a:off x="702264" y="3458136"/>
            <a:ext cx="306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rgbClr val="6CCC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D/G/F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A75133-1B3D-9C98-F154-478EA44181B1}"/>
              </a:ext>
            </a:extLst>
          </p:cNvPr>
          <p:cNvSpPr txBox="1"/>
          <p:nvPr/>
        </p:nvSpPr>
        <p:spPr>
          <a:xfrm>
            <a:off x="643863" y="3807590"/>
            <a:ext cx="3158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Submit Abstracts to: </a:t>
            </a:r>
            <a:r>
              <a:rPr lang="en-US" sz="1100" dirty="0">
                <a:hlinkClick r:id="rId3"/>
              </a:rPr>
              <a:t>https://avs71.avs.org</a:t>
            </a:r>
            <a:r>
              <a:rPr lang="en-US" sz="11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530CA7-1CBE-9E13-2E5C-42BC21AC1432}"/>
              </a:ext>
            </a:extLst>
          </p:cNvPr>
          <p:cNvSpPr txBox="1"/>
          <p:nvPr/>
        </p:nvSpPr>
        <p:spPr>
          <a:xfrm>
            <a:off x="3860163" y="1738398"/>
            <a:ext cx="7492843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20"/>
              </a:lnSpc>
            </a:pPr>
            <a:r>
              <a:rPr lang="en-US" sz="3600" b="1" cap="all" dirty="0">
                <a:solidFill>
                  <a:srgbClr val="C01F48"/>
                </a:solidFill>
                <a:effectLst>
                  <a:glow>
                    <a:schemeClr val="tx1"/>
                  </a:glow>
                  <a:outerShdw blurRad="508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Main title text – More More</a:t>
            </a:r>
            <a:endParaRPr lang="en-US" sz="3600" b="1" dirty="0">
              <a:solidFill>
                <a:srgbClr val="C01F48"/>
              </a:solidFill>
              <a:effectLst>
                <a:glow>
                  <a:schemeClr val="tx1"/>
                </a:glow>
                <a:outerShdw blurRad="50800" dist="25400" dir="8460000" algn="ctr" rotWithShape="0">
                  <a:schemeClr val="tx1"/>
                </a:outerShdw>
              </a:effectLst>
              <a:latin typeface="Goudy Old Style" panose="02020502050305020303" pitchFamily="18" charset="77"/>
            </a:endParaRPr>
          </a:p>
          <a:p>
            <a:pPr>
              <a:lnSpc>
                <a:spcPts val="4020"/>
              </a:lnSpc>
            </a:pPr>
            <a:r>
              <a:rPr lang="en-US" sz="3600" b="1" dirty="0">
                <a:solidFill>
                  <a:srgbClr val="6CCCE4"/>
                </a:solidFill>
                <a:effectLst>
                  <a:glow>
                    <a:schemeClr val="tx1"/>
                  </a:glow>
                  <a:outerShdw blurRad="762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Subtitle text – More More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6D44A7-ED74-C8C5-27D8-7497E745FD64}"/>
              </a:ext>
            </a:extLst>
          </p:cNvPr>
          <p:cNvSpPr txBox="1"/>
          <p:nvPr/>
        </p:nvSpPr>
        <p:spPr>
          <a:xfrm>
            <a:off x="3840812" y="2903119"/>
            <a:ext cx="1160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/>
              <a:t>Session</a:t>
            </a:r>
          </a:p>
          <a:p>
            <a:pPr algn="r"/>
            <a:r>
              <a:rPr lang="en-US" sz="1600" b="1" i="1" dirty="0"/>
              <a:t>Organizers: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EBB06A-C8C5-F041-DE06-0700603CEB70}"/>
              </a:ext>
            </a:extLst>
          </p:cNvPr>
          <p:cNvSpPr txBox="1"/>
          <p:nvPr/>
        </p:nvSpPr>
        <p:spPr>
          <a:xfrm>
            <a:off x="5009930" y="350088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DDC54A0-BD66-6D28-3B1C-4DEEB6446A74}"/>
              </a:ext>
            </a:extLst>
          </p:cNvPr>
          <p:cNvSpPr/>
          <p:nvPr/>
        </p:nvSpPr>
        <p:spPr>
          <a:xfrm>
            <a:off x="5116803" y="2903119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E1FB75-8BE5-5BA0-BCD2-EC9BCCBA835F}"/>
              </a:ext>
            </a:extLst>
          </p:cNvPr>
          <p:cNvSpPr txBox="1"/>
          <p:nvPr/>
        </p:nvSpPr>
        <p:spPr>
          <a:xfrm>
            <a:off x="5847019" y="350088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456FC40-9429-341D-974A-43454129DEE3}"/>
              </a:ext>
            </a:extLst>
          </p:cNvPr>
          <p:cNvSpPr/>
          <p:nvPr/>
        </p:nvSpPr>
        <p:spPr>
          <a:xfrm>
            <a:off x="5953892" y="2903119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AFE9D9-4D65-92AB-5BB0-102A6CCEB42C}"/>
              </a:ext>
            </a:extLst>
          </p:cNvPr>
          <p:cNvSpPr txBox="1"/>
          <p:nvPr/>
        </p:nvSpPr>
        <p:spPr>
          <a:xfrm>
            <a:off x="6684108" y="350088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CA6B08D-68D2-A7DE-104B-B66410EBC191}"/>
              </a:ext>
            </a:extLst>
          </p:cNvPr>
          <p:cNvSpPr/>
          <p:nvPr/>
        </p:nvSpPr>
        <p:spPr>
          <a:xfrm>
            <a:off x="6790981" y="2903119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B3CC0B-AF27-88B7-A1AB-3BE706163364}"/>
              </a:ext>
            </a:extLst>
          </p:cNvPr>
          <p:cNvSpPr txBox="1"/>
          <p:nvPr/>
        </p:nvSpPr>
        <p:spPr>
          <a:xfrm>
            <a:off x="7521197" y="350088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B8EB79F-00F9-CE77-5605-1378D114A080}"/>
              </a:ext>
            </a:extLst>
          </p:cNvPr>
          <p:cNvSpPr/>
          <p:nvPr/>
        </p:nvSpPr>
        <p:spPr>
          <a:xfrm>
            <a:off x="7628070" y="2903119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5E6E1B-9735-E57B-D193-7BEF7C102CAA}"/>
              </a:ext>
            </a:extLst>
          </p:cNvPr>
          <p:cNvSpPr txBox="1"/>
          <p:nvPr/>
        </p:nvSpPr>
        <p:spPr>
          <a:xfrm>
            <a:off x="8358286" y="350088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498E16A-DDB3-83B6-A083-27FFB1FB2A6B}"/>
              </a:ext>
            </a:extLst>
          </p:cNvPr>
          <p:cNvSpPr/>
          <p:nvPr/>
        </p:nvSpPr>
        <p:spPr>
          <a:xfrm>
            <a:off x="8465159" y="2903119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798F2D3-07D9-9B9F-7EE5-70E1C8F25992}"/>
              </a:ext>
            </a:extLst>
          </p:cNvPr>
          <p:cNvSpPr txBox="1"/>
          <p:nvPr/>
        </p:nvSpPr>
        <p:spPr>
          <a:xfrm>
            <a:off x="9195375" y="350088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1F6D552-5079-D3E9-C330-45ABD8A6007A}"/>
              </a:ext>
            </a:extLst>
          </p:cNvPr>
          <p:cNvSpPr/>
          <p:nvPr/>
        </p:nvSpPr>
        <p:spPr>
          <a:xfrm>
            <a:off x="9302248" y="2903119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6A7E01-1288-3D7A-35D9-79FEB59CF472}"/>
              </a:ext>
            </a:extLst>
          </p:cNvPr>
          <p:cNvSpPr txBox="1"/>
          <p:nvPr/>
        </p:nvSpPr>
        <p:spPr>
          <a:xfrm>
            <a:off x="10026123" y="350088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56972E2-AABB-D1DD-06BA-F04A00E1B31C}"/>
              </a:ext>
            </a:extLst>
          </p:cNvPr>
          <p:cNvSpPr/>
          <p:nvPr/>
        </p:nvSpPr>
        <p:spPr>
          <a:xfrm>
            <a:off x="10132996" y="2903119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7F123AE-3747-1E05-08DD-13533E521637}"/>
              </a:ext>
            </a:extLst>
          </p:cNvPr>
          <p:cNvSpPr txBox="1"/>
          <p:nvPr/>
        </p:nvSpPr>
        <p:spPr>
          <a:xfrm>
            <a:off x="121493" y="83307"/>
            <a:ext cx="4696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What needs to be edited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980DC-3502-0A41-B783-C7583C45718B}"/>
              </a:ext>
            </a:extLst>
          </p:cNvPr>
          <p:cNvSpPr txBox="1"/>
          <p:nvPr/>
        </p:nvSpPr>
        <p:spPr>
          <a:xfrm>
            <a:off x="2354059" y="4672738"/>
            <a:ext cx="210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1F48"/>
                </a:solidFill>
              </a:rPr>
              <a:t>You might add your specific link here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983D6DD-F006-1240-3D43-54646B0B8885}"/>
              </a:ext>
            </a:extLst>
          </p:cNvPr>
          <p:cNvCxnSpPr/>
          <p:nvPr/>
        </p:nvCxnSpPr>
        <p:spPr>
          <a:xfrm flipV="1">
            <a:off x="2729734" y="4108154"/>
            <a:ext cx="0" cy="564584"/>
          </a:xfrm>
          <a:prstGeom prst="straightConnector1">
            <a:avLst/>
          </a:prstGeom>
          <a:ln>
            <a:solidFill>
              <a:srgbClr val="C01F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7C860DB-55E1-4AF7-3535-674E6110FD05}"/>
              </a:ext>
            </a:extLst>
          </p:cNvPr>
          <p:cNvSpPr txBox="1"/>
          <p:nvPr/>
        </p:nvSpPr>
        <p:spPr>
          <a:xfrm>
            <a:off x="5625004" y="668082"/>
            <a:ext cx="379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1F48"/>
                </a:solidFill>
              </a:rPr>
              <a:t>Put in your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07914B-A953-6C3C-12E4-B2EEC5F2F6AB}"/>
              </a:ext>
            </a:extLst>
          </p:cNvPr>
          <p:cNvCxnSpPr>
            <a:cxnSpLocks/>
          </p:cNvCxnSpPr>
          <p:nvPr/>
        </p:nvCxnSpPr>
        <p:spPr>
          <a:xfrm>
            <a:off x="6398219" y="1029756"/>
            <a:ext cx="0" cy="662176"/>
          </a:xfrm>
          <a:prstGeom prst="straightConnector1">
            <a:avLst/>
          </a:prstGeom>
          <a:ln>
            <a:solidFill>
              <a:srgbClr val="C01F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F34F1-88CA-013B-7B29-B48E26133A94}"/>
              </a:ext>
            </a:extLst>
          </p:cNvPr>
          <p:cNvSpPr/>
          <p:nvPr/>
        </p:nvSpPr>
        <p:spPr>
          <a:xfrm>
            <a:off x="8891160" y="5433802"/>
            <a:ext cx="715617" cy="669235"/>
          </a:xfrm>
          <a:prstGeom prst="rect">
            <a:avLst/>
          </a:prstGeom>
          <a:solidFill>
            <a:srgbClr val="FF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7541ED-3920-5014-28E9-503A19EA795C}"/>
              </a:ext>
            </a:extLst>
          </p:cNvPr>
          <p:cNvSpPr/>
          <p:nvPr/>
        </p:nvSpPr>
        <p:spPr>
          <a:xfrm>
            <a:off x="7848176" y="5433802"/>
            <a:ext cx="715617" cy="669235"/>
          </a:xfrm>
          <a:prstGeom prst="rect">
            <a:avLst/>
          </a:prstGeom>
          <a:solidFill>
            <a:srgbClr val="6CCC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AAE4FB-D75F-B808-0C32-C74354730160}"/>
              </a:ext>
            </a:extLst>
          </p:cNvPr>
          <p:cNvSpPr/>
          <p:nvPr/>
        </p:nvSpPr>
        <p:spPr>
          <a:xfrm>
            <a:off x="6805192" y="5433802"/>
            <a:ext cx="715617" cy="669235"/>
          </a:xfrm>
          <a:prstGeom prst="rect">
            <a:avLst/>
          </a:prstGeom>
          <a:solidFill>
            <a:srgbClr val="1F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018D6A-EB50-73E7-8E24-D11BFAFC603E}"/>
              </a:ext>
            </a:extLst>
          </p:cNvPr>
          <p:cNvSpPr/>
          <p:nvPr/>
        </p:nvSpPr>
        <p:spPr>
          <a:xfrm>
            <a:off x="5753643" y="5433802"/>
            <a:ext cx="715617" cy="669235"/>
          </a:xfrm>
          <a:prstGeom prst="rect">
            <a:avLst/>
          </a:prstGeom>
          <a:solidFill>
            <a:srgbClr val="C01F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71CF87-515B-2354-FF29-0DBCF1B892C5}"/>
              </a:ext>
            </a:extLst>
          </p:cNvPr>
          <p:cNvSpPr txBox="1"/>
          <p:nvPr/>
        </p:nvSpPr>
        <p:spPr>
          <a:xfrm>
            <a:off x="5625004" y="6103037"/>
            <a:ext cx="543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colors used in advertisement, these colors should be available as “recent colors” in this pptx file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4988F7EC-575F-C474-1BCD-2DB6274B0C29}"/>
              </a:ext>
            </a:extLst>
          </p:cNvPr>
          <p:cNvSpPr/>
          <p:nvPr/>
        </p:nvSpPr>
        <p:spPr>
          <a:xfrm rot="16200000">
            <a:off x="7803599" y="1342824"/>
            <a:ext cx="468953" cy="6056291"/>
          </a:xfrm>
          <a:prstGeom prst="leftBrace">
            <a:avLst/>
          </a:prstGeom>
          <a:ln>
            <a:solidFill>
              <a:srgbClr val="C01F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234095-CCDA-74B9-AFFD-EE2D7C65D451}"/>
              </a:ext>
            </a:extLst>
          </p:cNvPr>
          <p:cNvSpPr txBox="1"/>
          <p:nvPr/>
        </p:nvSpPr>
        <p:spPr>
          <a:xfrm>
            <a:off x="4942337" y="4583067"/>
            <a:ext cx="656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1F48"/>
                </a:solidFill>
              </a:rPr>
              <a:t>Add pictures (see next slide), and put in names and institutions.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80379C-5F29-37E0-E9BC-1B6AA2101AF7}"/>
              </a:ext>
            </a:extLst>
          </p:cNvPr>
          <p:cNvSpPr txBox="1"/>
          <p:nvPr/>
        </p:nvSpPr>
        <p:spPr>
          <a:xfrm>
            <a:off x="121493" y="4732373"/>
            <a:ext cx="146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1F48"/>
                </a:solidFill>
              </a:rPr>
              <a:t>Put in your DFG Name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B7484C-700D-2357-3E8F-8A323A3BE18C}"/>
              </a:ext>
            </a:extLst>
          </p:cNvPr>
          <p:cNvCxnSpPr>
            <a:cxnSpLocks/>
          </p:cNvCxnSpPr>
          <p:nvPr/>
        </p:nvCxnSpPr>
        <p:spPr>
          <a:xfrm flipV="1">
            <a:off x="497168" y="3750365"/>
            <a:ext cx="987075" cy="982008"/>
          </a:xfrm>
          <a:prstGeom prst="straightConnector1">
            <a:avLst/>
          </a:prstGeom>
          <a:ln>
            <a:solidFill>
              <a:srgbClr val="C01F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D31E50D-DBF0-3174-711D-5F62665704DC}"/>
              </a:ext>
            </a:extLst>
          </p:cNvPr>
          <p:cNvSpPr txBox="1"/>
          <p:nvPr/>
        </p:nvSpPr>
        <p:spPr>
          <a:xfrm>
            <a:off x="7628070" y="350845"/>
            <a:ext cx="431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1F48"/>
                </a:solidFill>
              </a:rPr>
              <a:t>If you don’t want all caps, click text and go to Format &gt; Font, and turn-off “all caps”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9EFFCD5-A1B8-1390-13E1-EC022292FC36}"/>
              </a:ext>
            </a:extLst>
          </p:cNvPr>
          <p:cNvCxnSpPr>
            <a:cxnSpLocks/>
          </p:cNvCxnSpPr>
          <p:nvPr/>
        </p:nvCxnSpPr>
        <p:spPr>
          <a:xfrm>
            <a:off x="8671936" y="1036699"/>
            <a:ext cx="0" cy="662176"/>
          </a:xfrm>
          <a:prstGeom prst="straightConnector1">
            <a:avLst/>
          </a:prstGeom>
          <a:ln>
            <a:solidFill>
              <a:srgbClr val="C01F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AD548A1-6221-B0AC-01B1-C6C17CAA2950}"/>
              </a:ext>
            </a:extLst>
          </p:cNvPr>
          <p:cNvSpPr txBox="1"/>
          <p:nvPr/>
        </p:nvSpPr>
        <p:spPr>
          <a:xfrm>
            <a:off x="307023" y="5739889"/>
            <a:ext cx="4576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Feel free to adjust text sizes and locations to fit your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Be creative if you want!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34C8F-3FB5-04C7-7CD2-45BBCB991C1F}"/>
              </a:ext>
            </a:extLst>
          </p:cNvPr>
          <p:cNvSpPr txBox="1"/>
          <p:nvPr/>
        </p:nvSpPr>
        <p:spPr>
          <a:xfrm>
            <a:off x="921072" y="854535"/>
            <a:ext cx="146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1F48"/>
                </a:solidFill>
              </a:rPr>
              <a:t>Can also get from: </a:t>
            </a:r>
            <a:r>
              <a:rPr lang="en-US" dirty="0">
                <a:solidFill>
                  <a:srgbClr val="C01F48"/>
                </a:solidFill>
                <a:hlinkClick r:id="rId4"/>
              </a:rPr>
              <a:t>LINK</a:t>
            </a:r>
            <a:r>
              <a:rPr lang="en-US" dirty="0">
                <a:solidFill>
                  <a:srgbClr val="C01F48"/>
                </a:solidFill>
              </a:rPr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646669-1EA9-2965-1B37-89D26AF6A614}"/>
              </a:ext>
            </a:extLst>
          </p:cNvPr>
          <p:cNvCxnSpPr>
            <a:cxnSpLocks/>
          </p:cNvCxnSpPr>
          <p:nvPr/>
        </p:nvCxnSpPr>
        <p:spPr>
          <a:xfrm>
            <a:off x="1362717" y="1457103"/>
            <a:ext cx="220915" cy="328497"/>
          </a:xfrm>
          <a:prstGeom prst="straightConnector1">
            <a:avLst/>
          </a:prstGeom>
          <a:ln>
            <a:solidFill>
              <a:srgbClr val="C01F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33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50039-110A-95F6-426A-8674EAE6E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EBA7B331-1244-D39D-9AB2-EFD60E191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26" y="5237334"/>
            <a:ext cx="2387600" cy="876300"/>
          </a:xfrm>
          <a:prstGeom prst="rect">
            <a:avLst/>
          </a:prstGeom>
        </p:spPr>
      </p:pic>
      <p:pic>
        <p:nvPicPr>
          <p:cNvPr id="84" name="Picture 83" descr="A screenshot of a crop to shape&#10;&#10;AI-generated content may be incorrect.">
            <a:extLst>
              <a:ext uri="{FF2B5EF4-FFF2-40B4-BE49-F238E27FC236}">
                <a16:creationId xmlns:a16="http://schemas.microsoft.com/office/drawing/2014/main" id="{38058642-8367-8D7A-D1DB-425F16A52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249" y="1604708"/>
            <a:ext cx="3166970" cy="26899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0CB788-EFFC-8608-1AB1-9F38B180DE75}"/>
              </a:ext>
            </a:extLst>
          </p:cNvPr>
          <p:cNvSpPr txBox="1"/>
          <p:nvPr/>
        </p:nvSpPr>
        <p:spPr>
          <a:xfrm>
            <a:off x="3617842" y="815858"/>
            <a:ext cx="49440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Double click on image to pull up the picture format pane and find the crop tool 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Click the ”crop to shape”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and choose the circle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If an oval, then click off image and then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double click on image again.  Then just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click on the crop tool again (you do NOT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need to choose dropdown now).  This time, you should be able to crop with the circle.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Now, when you crop, you will see dimensions for width and height, just make them the same (so it is a circle or pretty close).  You can also grab image and shift around to center it in the circle.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Lastly, to get it to the correct size for advert, double click on image again, and use the shape size panel.  Height to 0.65 inches (or 1.65 cm) 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8D796E-E239-6449-8E37-F1C119D71A30}"/>
              </a:ext>
            </a:extLst>
          </p:cNvPr>
          <p:cNvSpPr txBox="1"/>
          <p:nvPr/>
        </p:nvSpPr>
        <p:spPr>
          <a:xfrm>
            <a:off x="143662" y="78782"/>
            <a:ext cx="8744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How to circle crop an image/photo in PowerPoint </a:t>
            </a:r>
          </a:p>
        </p:txBody>
      </p:sp>
      <p:pic>
        <p:nvPicPr>
          <p:cNvPr id="79" name="Picture 78" descr="A black and white image of a crop&#10;&#10;AI-generated content may be incorrect.">
            <a:extLst>
              <a:ext uri="{FF2B5EF4-FFF2-40B4-BE49-F238E27FC236}">
                <a16:creationId xmlns:a16="http://schemas.microsoft.com/office/drawing/2014/main" id="{60A7A54A-51FF-F79D-FF0C-3EBE155F8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201" y="909615"/>
            <a:ext cx="431010" cy="458817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EEA10510-201A-89D1-A937-7CCA17B92B40}"/>
              </a:ext>
            </a:extLst>
          </p:cNvPr>
          <p:cNvSpPr txBox="1"/>
          <p:nvPr/>
        </p:nvSpPr>
        <p:spPr>
          <a:xfrm>
            <a:off x="8797977" y="878690"/>
            <a:ext cx="13676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>
                <a:solidFill>
                  <a:srgbClr val="C01F48"/>
                </a:solidFill>
              </a:rPr>
              <a:t>Hit this dropdown!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2702E26-8D27-DD64-D6D9-0604F7824C5F}"/>
              </a:ext>
            </a:extLst>
          </p:cNvPr>
          <p:cNvCxnSpPr>
            <a:cxnSpLocks/>
          </p:cNvCxnSpPr>
          <p:nvPr/>
        </p:nvCxnSpPr>
        <p:spPr>
          <a:xfrm flipH="1">
            <a:off x="8740793" y="1009495"/>
            <a:ext cx="143540" cy="43083"/>
          </a:xfrm>
          <a:prstGeom prst="straightConnector1">
            <a:avLst/>
          </a:prstGeom>
          <a:ln>
            <a:solidFill>
              <a:srgbClr val="C01F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89E1EF9-C776-8C68-EC6F-433273B4657B}"/>
              </a:ext>
            </a:extLst>
          </p:cNvPr>
          <p:cNvCxnSpPr>
            <a:cxnSpLocks/>
          </p:cNvCxnSpPr>
          <p:nvPr/>
        </p:nvCxnSpPr>
        <p:spPr>
          <a:xfrm>
            <a:off x="6493561" y="1570185"/>
            <a:ext cx="1718688" cy="503783"/>
          </a:xfrm>
          <a:prstGeom prst="straightConnector1">
            <a:avLst/>
          </a:prstGeom>
          <a:ln>
            <a:solidFill>
              <a:srgbClr val="C01F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11325E-15A6-E8B5-5CB8-27323C034986}"/>
              </a:ext>
            </a:extLst>
          </p:cNvPr>
          <p:cNvCxnSpPr>
            <a:cxnSpLocks/>
          </p:cNvCxnSpPr>
          <p:nvPr/>
        </p:nvCxnSpPr>
        <p:spPr>
          <a:xfrm>
            <a:off x="6135755" y="1868561"/>
            <a:ext cx="2972908" cy="662879"/>
          </a:xfrm>
          <a:prstGeom prst="straightConnector1">
            <a:avLst/>
          </a:prstGeom>
          <a:ln>
            <a:solidFill>
              <a:srgbClr val="C01F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Losego Nominated to Present at Future Stars of the AVS at AVS 65 | Research">
            <a:extLst>
              <a:ext uri="{FF2B5EF4-FFF2-40B4-BE49-F238E27FC236}">
                <a16:creationId xmlns:a16="http://schemas.microsoft.com/office/drawing/2014/main" id="{C080E2A1-A6F8-288E-8BF4-015F04103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09" y="663557"/>
            <a:ext cx="1076619" cy="16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Losego Nominated to Present at Future Stars of the AVS at AVS 65 | Research">
            <a:extLst>
              <a:ext uri="{FF2B5EF4-FFF2-40B4-BE49-F238E27FC236}">
                <a16:creationId xmlns:a16="http://schemas.microsoft.com/office/drawing/2014/main" id="{76C056CD-FF4F-CDFB-46DC-C6531EA30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/>
        </p:blipFill>
        <p:spPr bwMode="auto">
          <a:xfrm>
            <a:off x="364883" y="2838178"/>
            <a:ext cx="1076619" cy="15395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person wearing glasses and smiling&#10;&#10;AI-generated content may be incorrect.">
            <a:extLst>
              <a:ext uri="{FF2B5EF4-FFF2-40B4-BE49-F238E27FC236}">
                <a16:creationId xmlns:a16="http://schemas.microsoft.com/office/drawing/2014/main" id="{9DAE7E16-23B7-D989-D3B9-A12EA52E1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131" y="2707597"/>
            <a:ext cx="1243809" cy="1684963"/>
          </a:xfrm>
          <a:prstGeom prst="rect">
            <a:avLst/>
          </a:prstGeom>
        </p:spPr>
      </p:pic>
      <p:sp>
        <p:nvSpPr>
          <p:cNvPr id="27" name="Right Arrow 26">
            <a:extLst>
              <a:ext uri="{FF2B5EF4-FFF2-40B4-BE49-F238E27FC236}">
                <a16:creationId xmlns:a16="http://schemas.microsoft.com/office/drawing/2014/main" id="{53234CFD-0C74-28A4-7A43-8EB31EC9A985}"/>
              </a:ext>
            </a:extLst>
          </p:cNvPr>
          <p:cNvSpPr/>
          <p:nvPr/>
        </p:nvSpPr>
        <p:spPr>
          <a:xfrm>
            <a:off x="1540663" y="3859394"/>
            <a:ext cx="675860" cy="3379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FE4472-2145-C40E-359B-F1EA45D13B21}"/>
              </a:ext>
            </a:extLst>
          </p:cNvPr>
          <p:cNvSpPr txBox="1"/>
          <p:nvPr/>
        </p:nvSpPr>
        <p:spPr>
          <a:xfrm>
            <a:off x="1420736" y="2931517"/>
            <a:ext cx="10766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C01F48"/>
                </a:solidFill>
              </a:rPr>
              <a:t>When you choose crop should be able to crop like this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3C6004-F476-4468-D9C7-B9185013476D}"/>
              </a:ext>
            </a:extLst>
          </p:cNvPr>
          <p:cNvSpPr txBox="1"/>
          <p:nvPr/>
        </p:nvSpPr>
        <p:spPr>
          <a:xfrm>
            <a:off x="335046" y="2604428"/>
            <a:ext cx="1301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rgbClr val="C01F48"/>
                </a:solidFill>
              </a:rPr>
              <a:t>Oval, not a circle!</a:t>
            </a:r>
          </a:p>
        </p:txBody>
      </p:sp>
      <p:pic>
        <p:nvPicPr>
          <p:cNvPr id="36" name="Picture 4" descr="Losego Nominated to Present at Future Stars of the AVS at AVS 65 | Research">
            <a:extLst>
              <a:ext uri="{FF2B5EF4-FFF2-40B4-BE49-F238E27FC236}">
                <a16:creationId xmlns:a16="http://schemas.microsoft.com/office/drawing/2014/main" id="{B8CC3512-C538-B621-4E53-1E026961B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" b="28137"/>
          <a:stretch/>
        </p:blipFill>
        <p:spPr bwMode="auto">
          <a:xfrm>
            <a:off x="611099" y="4935718"/>
            <a:ext cx="1079395" cy="11064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CBA6704-B45A-D6F0-5A58-7B4857812740}"/>
              </a:ext>
            </a:extLst>
          </p:cNvPr>
          <p:cNvCxnSpPr>
            <a:cxnSpLocks/>
          </p:cNvCxnSpPr>
          <p:nvPr/>
        </p:nvCxnSpPr>
        <p:spPr>
          <a:xfrm flipH="1">
            <a:off x="3438940" y="2387858"/>
            <a:ext cx="540812" cy="478180"/>
          </a:xfrm>
          <a:prstGeom prst="straightConnector1">
            <a:avLst/>
          </a:prstGeom>
          <a:ln>
            <a:solidFill>
              <a:srgbClr val="C01F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0648C70-482C-A2BC-5CA8-1C846F959643}"/>
              </a:ext>
            </a:extLst>
          </p:cNvPr>
          <p:cNvCxnSpPr>
            <a:cxnSpLocks/>
          </p:cNvCxnSpPr>
          <p:nvPr/>
        </p:nvCxnSpPr>
        <p:spPr>
          <a:xfrm flipH="1" flipV="1">
            <a:off x="3164649" y="5535674"/>
            <a:ext cx="773042" cy="46380"/>
          </a:xfrm>
          <a:prstGeom prst="straightConnector1">
            <a:avLst/>
          </a:prstGeom>
          <a:ln>
            <a:solidFill>
              <a:srgbClr val="C01F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" descr="Losego Nominated to Present at Future Stars of the AVS at AVS 65 | Research">
            <a:extLst>
              <a:ext uri="{FF2B5EF4-FFF2-40B4-BE49-F238E27FC236}">
                <a16:creationId xmlns:a16="http://schemas.microsoft.com/office/drawing/2014/main" id="{3147932F-E14F-DD11-2ADB-ED84F8838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" b="28137"/>
          <a:stretch/>
        </p:blipFill>
        <p:spPr bwMode="auto">
          <a:xfrm>
            <a:off x="2521047" y="5252087"/>
            <a:ext cx="579840" cy="5943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ight Arrow 44">
            <a:extLst>
              <a:ext uri="{FF2B5EF4-FFF2-40B4-BE49-F238E27FC236}">
                <a16:creationId xmlns:a16="http://schemas.microsoft.com/office/drawing/2014/main" id="{2A0F4B05-2743-129F-4683-C7541DE2AD28}"/>
              </a:ext>
            </a:extLst>
          </p:cNvPr>
          <p:cNvSpPr/>
          <p:nvPr/>
        </p:nvSpPr>
        <p:spPr>
          <a:xfrm>
            <a:off x="1781425" y="5380302"/>
            <a:ext cx="675860" cy="3379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86CEC5-9B92-8668-6C9A-B819A4A3A13E}"/>
              </a:ext>
            </a:extLst>
          </p:cNvPr>
          <p:cNvSpPr txBox="1"/>
          <p:nvPr/>
        </p:nvSpPr>
        <p:spPr>
          <a:xfrm>
            <a:off x="1701256" y="4857978"/>
            <a:ext cx="12438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C01F48"/>
                </a:solidFill>
              </a:rPr>
              <a:t>Set height to 0.65” or </a:t>
            </a:r>
            <a:br>
              <a:rPr lang="en-US" sz="1100" b="1" dirty="0">
                <a:solidFill>
                  <a:srgbClr val="C01F48"/>
                </a:solidFill>
              </a:rPr>
            </a:br>
            <a:r>
              <a:rPr lang="en-US" sz="1100" b="1" dirty="0">
                <a:solidFill>
                  <a:srgbClr val="C01F48"/>
                </a:solidFill>
              </a:rPr>
              <a:t>1.65 cm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5ACCD2D-98B6-9229-8EC9-8B241CC74A0B}"/>
              </a:ext>
            </a:extLst>
          </p:cNvPr>
          <p:cNvCxnSpPr>
            <a:cxnSpLocks/>
          </p:cNvCxnSpPr>
          <p:nvPr/>
        </p:nvCxnSpPr>
        <p:spPr>
          <a:xfrm flipV="1">
            <a:off x="8481391" y="5535674"/>
            <a:ext cx="1846902" cy="993662"/>
          </a:xfrm>
          <a:prstGeom prst="straightConnector1">
            <a:avLst/>
          </a:prstGeom>
          <a:ln>
            <a:solidFill>
              <a:srgbClr val="C01F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81D4B2-EBD3-434C-6152-F640929BDCFF}"/>
              </a:ext>
            </a:extLst>
          </p:cNvPr>
          <p:cNvCxnSpPr>
            <a:cxnSpLocks/>
          </p:cNvCxnSpPr>
          <p:nvPr/>
        </p:nvCxnSpPr>
        <p:spPr>
          <a:xfrm flipH="1" flipV="1">
            <a:off x="5451829" y="6346475"/>
            <a:ext cx="3029562" cy="182861"/>
          </a:xfrm>
          <a:prstGeom prst="line">
            <a:avLst/>
          </a:prstGeom>
          <a:ln>
            <a:solidFill>
              <a:srgbClr val="C01F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9D36CFB-A0F0-65B9-7727-A07E9D8C89EC}"/>
              </a:ext>
            </a:extLst>
          </p:cNvPr>
          <p:cNvSpPr txBox="1"/>
          <p:nvPr/>
        </p:nvSpPr>
        <p:spPr>
          <a:xfrm>
            <a:off x="252972" y="825559"/>
            <a:ext cx="1327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C01F48"/>
                </a:solidFill>
              </a:rPr>
              <a:t>Find colleague’s image on internet!</a:t>
            </a:r>
          </a:p>
          <a:p>
            <a:r>
              <a:rPr lang="en-US" sz="1100" dirty="0">
                <a:solidFill>
                  <a:srgbClr val="C01F48"/>
                </a:solidFill>
              </a:rPr>
              <a:t>(a professional one please! 😁)</a:t>
            </a:r>
          </a:p>
          <a:p>
            <a:r>
              <a:rPr lang="en-US" sz="1100" dirty="0">
                <a:solidFill>
                  <a:srgbClr val="C01F48"/>
                </a:solidFill>
              </a:rPr>
              <a:t>Copy-paste into PowerPoint.</a:t>
            </a:r>
          </a:p>
        </p:txBody>
      </p:sp>
    </p:spTree>
    <p:extLst>
      <p:ext uri="{BB962C8B-B14F-4D97-AF65-F5344CB8AC3E}">
        <p14:creationId xmlns:p14="http://schemas.microsoft.com/office/powerpoint/2010/main" val="98587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04F47-D168-5469-3936-1B089239B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poster with text and a city in the background&#10;&#10;Description automatically generated">
            <a:extLst>
              <a:ext uri="{FF2B5EF4-FFF2-40B4-BE49-F238E27FC236}">
                <a16:creationId xmlns:a16="http://schemas.microsoft.com/office/drawing/2014/main" id="{7A4E9E6B-8A07-50D0-6DEF-2CE3864FD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24" y="238366"/>
            <a:ext cx="4334140" cy="24379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11FDEF-89BA-3632-D0B6-8E84FD818577}"/>
              </a:ext>
            </a:extLst>
          </p:cNvPr>
          <p:cNvSpPr/>
          <p:nvPr/>
        </p:nvSpPr>
        <p:spPr>
          <a:xfrm>
            <a:off x="5277024" y="2675209"/>
            <a:ext cx="4334140" cy="352468"/>
          </a:xfrm>
          <a:prstGeom prst="rect">
            <a:avLst/>
          </a:prstGeom>
          <a:solidFill>
            <a:srgbClr val="1F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9C16C-D930-3CFB-446C-33189D9F68E5}"/>
              </a:ext>
            </a:extLst>
          </p:cNvPr>
          <p:cNvSpPr txBox="1"/>
          <p:nvPr/>
        </p:nvSpPr>
        <p:spPr>
          <a:xfrm>
            <a:off x="5272523" y="2619106"/>
            <a:ext cx="4334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cap="small" dirty="0">
                <a:solidFill>
                  <a:srgbClr val="6CCC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D/G/F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ABD2F-58FA-CD87-B087-C721B4824B84}"/>
              </a:ext>
            </a:extLst>
          </p:cNvPr>
          <p:cNvSpPr txBox="1"/>
          <p:nvPr/>
        </p:nvSpPr>
        <p:spPr>
          <a:xfrm>
            <a:off x="5350732" y="6342972"/>
            <a:ext cx="4188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Submit Abstracts to: </a:t>
            </a:r>
            <a:r>
              <a:rPr lang="en-US" sz="1600" dirty="0">
                <a:hlinkClick r:id="rId4"/>
              </a:rPr>
              <a:t>https://avs71.avs.org</a:t>
            </a:r>
            <a:r>
              <a:rPr lang="en-US" sz="16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5F4C0-8335-4BAF-4A4B-CEA9F1756764}"/>
              </a:ext>
            </a:extLst>
          </p:cNvPr>
          <p:cNvSpPr txBox="1"/>
          <p:nvPr/>
        </p:nvSpPr>
        <p:spPr>
          <a:xfrm>
            <a:off x="5217389" y="2962316"/>
            <a:ext cx="4887394" cy="1574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20"/>
              </a:lnSpc>
            </a:pPr>
            <a:r>
              <a:rPr lang="en-US" sz="3500" b="1" cap="all" dirty="0">
                <a:solidFill>
                  <a:srgbClr val="C01F48"/>
                </a:solidFill>
                <a:effectLst>
                  <a:glow>
                    <a:schemeClr val="tx1"/>
                  </a:glow>
                  <a:outerShdw blurRad="508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Main title text – More text</a:t>
            </a:r>
            <a:br>
              <a:rPr lang="en-US" sz="4200" b="1" cap="all" dirty="0">
                <a:solidFill>
                  <a:srgbClr val="C01F48"/>
                </a:solidFill>
                <a:effectLst>
                  <a:glow>
                    <a:schemeClr val="tx1"/>
                  </a:glow>
                  <a:outerShdw blurRad="508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</a:br>
            <a:endParaRPr lang="en-US" sz="2200" b="1" dirty="0">
              <a:solidFill>
                <a:srgbClr val="6CCCE4"/>
              </a:solidFill>
              <a:effectLst>
                <a:glow>
                  <a:schemeClr val="tx1"/>
                </a:glow>
                <a:outerShdw blurRad="76200" dist="25400" dir="8460000" algn="ctr" rotWithShape="0">
                  <a:schemeClr val="tx1"/>
                </a:outerShdw>
              </a:effectLst>
              <a:latin typeface="Goudy Old Style" panose="02020502050305020303" pitchFamily="18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54C8B-5827-06C5-51F5-E0ECA47F47E0}"/>
              </a:ext>
            </a:extLst>
          </p:cNvPr>
          <p:cNvSpPr txBox="1"/>
          <p:nvPr/>
        </p:nvSpPr>
        <p:spPr>
          <a:xfrm>
            <a:off x="5212888" y="4393937"/>
            <a:ext cx="1160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/>
              <a:t>Session</a:t>
            </a:r>
          </a:p>
          <a:p>
            <a:pPr algn="r"/>
            <a:r>
              <a:rPr lang="en-US" sz="1600" b="1" i="1" dirty="0"/>
              <a:t>Organizers: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B404A2-9AED-E660-8B35-5F08D3373B36}"/>
              </a:ext>
            </a:extLst>
          </p:cNvPr>
          <p:cNvSpPr txBox="1"/>
          <p:nvPr/>
        </p:nvSpPr>
        <p:spPr>
          <a:xfrm>
            <a:off x="6335624" y="499170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72AF6ED-F3E7-DE0E-95FE-09BF62077E0E}"/>
              </a:ext>
            </a:extLst>
          </p:cNvPr>
          <p:cNvSpPr/>
          <p:nvPr/>
        </p:nvSpPr>
        <p:spPr>
          <a:xfrm>
            <a:off x="6442497" y="4393937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C8BE62-D4D3-34A1-F348-8B57AD5E5A83}"/>
              </a:ext>
            </a:extLst>
          </p:cNvPr>
          <p:cNvSpPr txBox="1"/>
          <p:nvPr/>
        </p:nvSpPr>
        <p:spPr>
          <a:xfrm>
            <a:off x="7172713" y="499170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3B58783-F2F5-7BFA-4B32-FB6AF12972A8}"/>
              </a:ext>
            </a:extLst>
          </p:cNvPr>
          <p:cNvSpPr/>
          <p:nvPr/>
        </p:nvSpPr>
        <p:spPr>
          <a:xfrm>
            <a:off x="7279586" y="4393937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9370E7-F463-DFE0-3DED-028BE3653838}"/>
              </a:ext>
            </a:extLst>
          </p:cNvPr>
          <p:cNvSpPr txBox="1"/>
          <p:nvPr/>
        </p:nvSpPr>
        <p:spPr>
          <a:xfrm>
            <a:off x="7976672" y="499170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EC20AA3-8872-EDE8-4A63-EF98C773223D}"/>
              </a:ext>
            </a:extLst>
          </p:cNvPr>
          <p:cNvSpPr/>
          <p:nvPr/>
        </p:nvSpPr>
        <p:spPr>
          <a:xfrm>
            <a:off x="8083545" y="4393937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5EFABD-49B1-B2BB-EDA3-6A99D09B9B7B}"/>
              </a:ext>
            </a:extLst>
          </p:cNvPr>
          <p:cNvSpPr txBox="1"/>
          <p:nvPr/>
        </p:nvSpPr>
        <p:spPr>
          <a:xfrm>
            <a:off x="8813761" y="499170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FC21FF-67B9-E2F5-DD80-FD11BE515D76}"/>
              </a:ext>
            </a:extLst>
          </p:cNvPr>
          <p:cNvSpPr/>
          <p:nvPr/>
        </p:nvSpPr>
        <p:spPr>
          <a:xfrm>
            <a:off x="8920634" y="4393937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4F8DDE-EC54-5B1B-21B6-AE0937430F69}"/>
              </a:ext>
            </a:extLst>
          </p:cNvPr>
          <p:cNvSpPr txBox="1"/>
          <p:nvPr/>
        </p:nvSpPr>
        <p:spPr>
          <a:xfrm>
            <a:off x="6740168" y="604444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CE053E7-74CD-D7D9-B4CD-6A4D234A5647}"/>
              </a:ext>
            </a:extLst>
          </p:cNvPr>
          <p:cNvSpPr/>
          <p:nvPr/>
        </p:nvSpPr>
        <p:spPr>
          <a:xfrm>
            <a:off x="6847041" y="5446683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2448BF2-921D-ED96-E36E-DF77A49DAC77}"/>
              </a:ext>
            </a:extLst>
          </p:cNvPr>
          <p:cNvSpPr txBox="1"/>
          <p:nvPr/>
        </p:nvSpPr>
        <p:spPr>
          <a:xfrm>
            <a:off x="7577257" y="604444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B65E4EB-0785-8EE5-B588-C39240FB20AA}"/>
              </a:ext>
            </a:extLst>
          </p:cNvPr>
          <p:cNvSpPr/>
          <p:nvPr/>
        </p:nvSpPr>
        <p:spPr>
          <a:xfrm>
            <a:off x="7684130" y="5446683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526537D-0CC2-3337-697F-768264960CA4}"/>
              </a:ext>
            </a:extLst>
          </p:cNvPr>
          <p:cNvSpPr txBox="1"/>
          <p:nvPr/>
        </p:nvSpPr>
        <p:spPr>
          <a:xfrm>
            <a:off x="8408005" y="604444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A0187A5-BFF7-31C1-51F7-AC2D431229F7}"/>
              </a:ext>
            </a:extLst>
          </p:cNvPr>
          <p:cNvSpPr/>
          <p:nvPr/>
        </p:nvSpPr>
        <p:spPr>
          <a:xfrm>
            <a:off x="8514878" y="5446683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848E29-4662-A28C-C87E-32B57CCE41EE}"/>
              </a:ext>
            </a:extLst>
          </p:cNvPr>
          <p:cNvSpPr txBox="1"/>
          <p:nvPr/>
        </p:nvSpPr>
        <p:spPr>
          <a:xfrm>
            <a:off x="121493" y="83307"/>
            <a:ext cx="39700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Imagery for Social Media Posts –</a:t>
            </a:r>
          </a:p>
          <a:p>
            <a:r>
              <a:rPr lang="en-US" sz="2800" i="1" dirty="0"/>
              <a:t>Screen cap this image (snipping tool)</a:t>
            </a:r>
          </a:p>
          <a:p>
            <a:pPr marL="801688" indent="-230188">
              <a:buFont typeface="Arial" panose="020B0604020202020204" pitchFamily="34" charset="0"/>
              <a:buChar char="•"/>
            </a:pPr>
            <a:r>
              <a:rPr lang="en-US" sz="2800" i="1" dirty="0"/>
              <a:t>PC: Windows + Shift + S</a:t>
            </a:r>
          </a:p>
          <a:p>
            <a:pPr marL="801688" indent="-230188">
              <a:buFont typeface="Arial" panose="020B0604020202020204" pitchFamily="34" charset="0"/>
              <a:buChar char="•"/>
            </a:pPr>
            <a:r>
              <a:rPr lang="en-US" sz="2800" i="1" dirty="0"/>
              <a:t>Mac: Shift + Command + 4</a:t>
            </a:r>
          </a:p>
          <a:p>
            <a:endParaRPr lang="en-US" sz="32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A2050-5A83-D6A8-1528-CEDF8B4729D0}"/>
              </a:ext>
            </a:extLst>
          </p:cNvPr>
          <p:cNvSpPr txBox="1"/>
          <p:nvPr/>
        </p:nvSpPr>
        <p:spPr>
          <a:xfrm>
            <a:off x="5227131" y="3946579"/>
            <a:ext cx="41049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6CCCE4"/>
                </a:solidFill>
                <a:effectLst>
                  <a:glow>
                    <a:schemeClr val="tx1"/>
                  </a:glow>
                  <a:outerShdw blurRad="762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Subtitle text – More More</a:t>
            </a: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B07BB-BD47-824E-5034-5D63786A2F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35" t="7881" r="7023" b="5851"/>
          <a:stretch/>
        </p:blipFill>
        <p:spPr>
          <a:xfrm>
            <a:off x="4994998" y="5018525"/>
            <a:ext cx="1407660" cy="136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8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3A2F0-5C68-C61D-41B8-277016F16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poster with text and a city in the background&#10;&#10;Description automatically generated">
            <a:extLst>
              <a:ext uri="{FF2B5EF4-FFF2-40B4-BE49-F238E27FC236}">
                <a16:creationId xmlns:a16="http://schemas.microsoft.com/office/drawing/2014/main" id="{C6ECB8E5-217A-3F11-4FB3-52BF08D1C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24" y="258245"/>
            <a:ext cx="4334140" cy="24379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A51055-04BE-32B8-ED31-7E42708DADE9}"/>
              </a:ext>
            </a:extLst>
          </p:cNvPr>
          <p:cNvSpPr/>
          <p:nvPr/>
        </p:nvSpPr>
        <p:spPr>
          <a:xfrm>
            <a:off x="4515024" y="2695088"/>
            <a:ext cx="4334140" cy="352468"/>
          </a:xfrm>
          <a:prstGeom prst="rect">
            <a:avLst/>
          </a:prstGeom>
          <a:solidFill>
            <a:srgbClr val="1F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1C801-5667-EB98-F2A9-1D29EF344DE4}"/>
              </a:ext>
            </a:extLst>
          </p:cNvPr>
          <p:cNvSpPr txBox="1"/>
          <p:nvPr/>
        </p:nvSpPr>
        <p:spPr>
          <a:xfrm>
            <a:off x="4510523" y="2638985"/>
            <a:ext cx="4334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cap="small" dirty="0">
                <a:solidFill>
                  <a:srgbClr val="6CCC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D/G/F Name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AC5D7F-95EA-9D6C-6DDD-C8BDA380B131}"/>
              </a:ext>
            </a:extLst>
          </p:cNvPr>
          <p:cNvSpPr txBox="1"/>
          <p:nvPr/>
        </p:nvSpPr>
        <p:spPr>
          <a:xfrm>
            <a:off x="121493" y="83307"/>
            <a:ext cx="3403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Imagery for Social Media Posts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DFF250-7311-AFD5-A087-AAC20F5D5E48}"/>
              </a:ext>
            </a:extLst>
          </p:cNvPr>
          <p:cNvSpPr txBox="1"/>
          <p:nvPr/>
        </p:nvSpPr>
        <p:spPr>
          <a:xfrm>
            <a:off x="1735001" y="2556626"/>
            <a:ext cx="210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01F48"/>
                </a:solidFill>
              </a:rPr>
              <a:t>You might add your specific link here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30DE6E-3460-F357-80BB-693922EFB86F}"/>
              </a:ext>
            </a:extLst>
          </p:cNvPr>
          <p:cNvCxnSpPr>
            <a:cxnSpLocks/>
          </p:cNvCxnSpPr>
          <p:nvPr/>
        </p:nvCxnSpPr>
        <p:spPr>
          <a:xfrm>
            <a:off x="3805384" y="2879792"/>
            <a:ext cx="626985" cy="0"/>
          </a:xfrm>
          <a:prstGeom prst="straightConnector1">
            <a:avLst/>
          </a:prstGeom>
          <a:ln>
            <a:solidFill>
              <a:srgbClr val="C01F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2EDBBDF-C8C5-AF39-0483-A29B5306193F}"/>
              </a:ext>
            </a:extLst>
          </p:cNvPr>
          <p:cNvSpPr txBox="1"/>
          <p:nvPr/>
        </p:nvSpPr>
        <p:spPr>
          <a:xfrm>
            <a:off x="848142" y="3356271"/>
            <a:ext cx="2001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01F48"/>
                </a:solidFill>
              </a:rPr>
              <a:t>Adjust text sizes so not bigger than width of main image up top.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2DB9DB-58AC-2C4E-7A8A-5EFEA566DD8F}"/>
              </a:ext>
            </a:extLst>
          </p:cNvPr>
          <p:cNvCxnSpPr>
            <a:cxnSpLocks/>
          </p:cNvCxnSpPr>
          <p:nvPr/>
        </p:nvCxnSpPr>
        <p:spPr>
          <a:xfrm>
            <a:off x="2837747" y="3591339"/>
            <a:ext cx="1507195" cy="0"/>
          </a:xfrm>
          <a:prstGeom prst="straightConnector1">
            <a:avLst/>
          </a:prstGeom>
          <a:ln>
            <a:solidFill>
              <a:srgbClr val="C01F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48FAD4F-59A1-161F-F6EB-938C310DC226}"/>
              </a:ext>
            </a:extLst>
          </p:cNvPr>
          <p:cNvSpPr txBox="1"/>
          <p:nvPr/>
        </p:nvSpPr>
        <p:spPr>
          <a:xfrm>
            <a:off x="4588732" y="6362851"/>
            <a:ext cx="4188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Submit Abstracts to: </a:t>
            </a:r>
            <a:r>
              <a:rPr lang="en-US" sz="1600" dirty="0">
                <a:hlinkClick r:id="rId4"/>
              </a:rPr>
              <a:t>https://avs71.avs.org</a:t>
            </a:r>
            <a:r>
              <a:rPr lang="en-US" sz="16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D9428C-1511-8EF7-58CC-5812DC3FEF0A}"/>
              </a:ext>
            </a:extLst>
          </p:cNvPr>
          <p:cNvSpPr txBox="1"/>
          <p:nvPr/>
        </p:nvSpPr>
        <p:spPr>
          <a:xfrm>
            <a:off x="4455389" y="2982195"/>
            <a:ext cx="4887394" cy="1574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20"/>
              </a:lnSpc>
            </a:pPr>
            <a:r>
              <a:rPr lang="en-US" sz="3500" b="1" cap="all" dirty="0">
                <a:solidFill>
                  <a:srgbClr val="C01F48"/>
                </a:solidFill>
                <a:effectLst>
                  <a:glow>
                    <a:schemeClr val="tx1"/>
                  </a:glow>
                  <a:outerShdw blurRad="508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Main title text – More text</a:t>
            </a:r>
            <a:br>
              <a:rPr lang="en-US" sz="4200" b="1" cap="all" dirty="0">
                <a:solidFill>
                  <a:srgbClr val="C01F48"/>
                </a:solidFill>
                <a:effectLst>
                  <a:glow>
                    <a:schemeClr val="tx1"/>
                  </a:glow>
                  <a:outerShdw blurRad="508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</a:br>
            <a:endParaRPr lang="en-US" sz="2200" b="1" dirty="0">
              <a:solidFill>
                <a:srgbClr val="6CCCE4"/>
              </a:solidFill>
              <a:effectLst>
                <a:glow>
                  <a:schemeClr val="tx1"/>
                </a:glow>
                <a:outerShdw blurRad="76200" dist="25400" dir="8460000" algn="ctr" rotWithShape="0">
                  <a:schemeClr val="tx1"/>
                </a:outerShdw>
              </a:effectLst>
              <a:latin typeface="Goudy Old Style" panose="02020502050305020303" pitchFamily="18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D95212-4948-6B11-D041-F2FF01DDBF10}"/>
              </a:ext>
            </a:extLst>
          </p:cNvPr>
          <p:cNvSpPr txBox="1"/>
          <p:nvPr/>
        </p:nvSpPr>
        <p:spPr>
          <a:xfrm>
            <a:off x="4450888" y="4413816"/>
            <a:ext cx="1160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/>
              <a:t>Session</a:t>
            </a:r>
          </a:p>
          <a:p>
            <a:pPr algn="r"/>
            <a:r>
              <a:rPr lang="en-US" sz="1600" b="1" i="1" dirty="0"/>
              <a:t>Organizers: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6E28C2-5DE8-1E8A-9000-8E9056C91079}"/>
              </a:ext>
            </a:extLst>
          </p:cNvPr>
          <p:cNvSpPr txBox="1"/>
          <p:nvPr/>
        </p:nvSpPr>
        <p:spPr>
          <a:xfrm>
            <a:off x="5573624" y="501158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F090C6F-5455-85A7-6997-70EE136E42F4}"/>
              </a:ext>
            </a:extLst>
          </p:cNvPr>
          <p:cNvSpPr/>
          <p:nvPr/>
        </p:nvSpPr>
        <p:spPr>
          <a:xfrm>
            <a:off x="5680497" y="4413816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E6C3F0-CD93-9B64-563C-845962AB958C}"/>
              </a:ext>
            </a:extLst>
          </p:cNvPr>
          <p:cNvSpPr txBox="1"/>
          <p:nvPr/>
        </p:nvSpPr>
        <p:spPr>
          <a:xfrm>
            <a:off x="6410713" y="501158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FF4A33-18BC-ED3C-1F53-2809059DB8B6}"/>
              </a:ext>
            </a:extLst>
          </p:cNvPr>
          <p:cNvSpPr/>
          <p:nvPr/>
        </p:nvSpPr>
        <p:spPr>
          <a:xfrm>
            <a:off x="6517586" y="4413816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525280-4D62-F98D-44DD-41BFFF7D039D}"/>
              </a:ext>
            </a:extLst>
          </p:cNvPr>
          <p:cNvSpPr txBox="1"/>
          <p:nvPr/>
        </p:nvSpPr>
        <p:spPr>
          <a:xfrm>
            <a:off x="7214672" y="501158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5D181D-85EB-408E-0EB8-A638984C156C}"/>
              </a:ext>
            </a:extLst>
          </p:cNvPr>
          <p:cNvSpPr/>
          <p:nvPr/>
        </p:nvSpPr>
        <p:spPr>
          <a:xfrm>
            <a:off x="7321545" y="4413816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43DD30-FD8F-D338-B787-08CBD1F9333B}"/>
              </a:ext>
            </a:extLst>
          </p:cNvPr>
          <p:cNvSpPr txBox="1"/>
          <p:nvPr/>
        </p:nvSpPr>
        <p:spPr>
          <a:xfrm>
            <a:off x="8051761" y="501158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028675B-E8F1-C755-91C5-0B45D8BDB939}"/>
              </a:ext>
            </a:extLst>
          </p:cNvPr>
          <p:cNvSpPr/>
          <p:nvPr/>
        </p:nvSpPr>
        <p:spPr>
          <a:xfrm>
            <a:off x="8158634" y="4413816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B4ABE4-4E52-D996-FE03-5A1EA5493B63}"/>
              </a:ext>
            </a:extLst>
          </p:cNvPr>
          <p:cNvSpPr txBox="1"/>
          <p:nvPr/>
        </p:nvSpPr>
        <p:spPr>
          <a:xfrm>
            <a:off x="5978168" y="60643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1FD873B-AA72-89D4-2145-1543E687D3FB}"/>
              </a:ext>
            </a:extLst>
          </p:cNvPr>
          <p:cNvSpPr/>
          <p:nvPr/>
        </p:nvSpPr>
        <p:spPr>
          <a:xfrm>
            <a:off x="6085041" y="5466562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3A5E78-B871-CBF2-BAFA-69CD0BD1B90E}"/>
              </a:ext>
            </a:extLst>
          </p:cNvPr>
          <p:cNvSpPr txBox="1"/>
          <p:nvPr/>
        </p:nvSpPr>
        <p:spPr>
          <a:xfrm>
            <a:off x="6815257" y="60643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829AA00-4EE0-C207-E04C-A351141158AD}"/>
              </a:ext>
            </a:extLst>
          </p:cNvPr>
          <p:cNvSpPr/>
          <p:nvPr/>
        </p:nvSpPr>
        <p:spPr>
          <a:xfrm>
            <a:off x="6922130" y="5466562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60A789-176D-9BC1-4F94-E6C4E92B5BF5}"/>
              </a:ext>
            </a:extLst>
          </p:cNvPr>
          <p:cNvSpPr txBox="1"/>
          <p:nvPr/>
        </p:nvSpPr>
        <p:spPr>
          <a:xfrm>
            <a:off x="7646005" y="60643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Name Name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Institution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5AF749F-A9D0-0FEA-A73E-E8957D6B3A1A}"/>
              </a:ext>
            </a:extLst>
          </p:cNvPr>
          <p:cNvSpPr/>
          <p:nvPr/>
        </p:nvSpPr>
        <p:spPr>
          <a:xfrm>
            <a:off x="7752878" y="5466562"/>
            <a:ext cx="597765" cy="597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90B3E2-2C0B-1B12-7D2D-55C466720973}"/>
              </a:ext>
            </a:extLst>
          </p:cNvPr>
          <p:cNvSpPr txBox="1"/>
          <p:nvPr/>
        </p:nvSpPr>
        <p:spPr>
          <a:xfrm>
            <a:off x="4465131" y="3966458"/>
            <a:ext cx="41049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6CCCE4"/>
                </a:solidFill>
                <a:effectLst>
                  <a:glow>
                    <a:schemeClr val="tx1"/>
                  </a:glow>
                  <a:outerShdw blurRad="762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Subtitle text – More More</a:t>
            </a:r>
            <a:endParaRPr lang="en-US" sz="22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3B727E-C359-FA84-952C-9889C7D001D8}"/>
              </a:ext>
            </a:extLst>
          </p:cNvPr>
          <p:cNvCxnSpPr>
            <a:cxnSpLocks/>
          </p:cNvCxnSpPr>
          <p:nvPr/>
        </p:nvCxnSpPr>
        <p:spPr>
          <a:xfrm flipH="1">
            <a:off x="9000009" y="4245174"/>
            <a:ext cx="960780" cy="622852"/>
          </a:xfrm>
          <a:prstGeom prst="straightConnector1">
            <a:avLst/>
          </a:prstGeom>
          <a:ln>
            <a:solidFill>
              <a:srgbClr val="C01F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74A5E0B-C63C-2C04-05EB-7ED2F5361EDB}"/>
              </a:ext>
            </a:extLst>
          </p:cNvPr>
          <p:cNvSpPr txBox="1"/>
          <p:nvPr/>
        </p:nvSpPr>
        <p:spPr>
          <a:xfrm>
            <a:off x="10040950" y="3720236"/>
            <a:ext cx="2001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1F48"/>
                </a:solidFill>
              </a:rPr>
              <a:t>Replace with pictures, names, and institutions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A64522-16D9-E0E7-6588-CAFC21078800}"/>
              </a:ext>
            </a:extLst>
          </p:cNvPr>
          <p:cNvSpPr txBox="1"/>
          <p:nvPr/>
        </p:nvSpPr>
        <p:spPr>
          <a:xfrm>
            <a:off x="192157" y="4994966"/>
            <a:ext cx="25300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C01F48"/>
                </a:solidFill>
              </a:rPr>
              <a:t>This is a general QR code to AVS71, you might also want to make one directly to your division submission webpage.  I use </a:t>
            </a:r>
            <a:r>
              <a:rPr lang="en-US" sz="1200" dirty="0">
                <a:solidFill>
                  <a:srgbClr val="C01F48"/>
                </a:solidFill>
                <a:hlinkClick r:id="rId5"/>
              </a:rPr>
              <a:t>https://www.qr-code-generator.com</a:t>
            </a:r>
            <a:r>
              <a:rPr lang="en-US" sz="1200" dirty="0">
                <a:solidFill>
                  <a:srgbClr val="C01F48"/>
                </a:solidFill>
              </a:rPr>
              <a:t> and then just screen cap the QR rather than make an account…but choose whichever you prefer</a:t>
            </a:r>
            <a:r>
              <a:rPr lang="en-US" dirty="0">
                <a:solidFill>
                  <a:srgbClr val="C01F48"/>
                </a:solidFill>
              </a:rPr>
              <a:t>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7CADF63-52DF-7AC7-A14B-FC2D207F5C65}"/>
              </a:ext>
            </a:extLst>
          </p:cNvPr>
          <p:cNvCxnSpPr>
            <a:cxnSpLocks/>
          </p:cNvCxnSpPr>
          <p:nvPr/>
        </p:nvCxnSpPr>
        <p:spPr>
          <a:xfrm>
            <a:off x="2710710" y="5230034"/>
            <a:ext cx="1507195" cy="0"/>
          </a:xfrm>
          <a:prstGeom prst="straightConnector1">
            <a:avLst/>
          </a:prstGeom>
          <a:ln>
            <a:solidFill>
              <a:srgbClr val="C01F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F013369-DA41-DB17-ABEC-53332853475F}"/>
              </a:ext>
            </a:extLst>
          </p:cNvPr>
          <p:cNvCxnSpPr>
            <a:cxnSpLocks/>
          </p:cNvCxnSpPr>
          <p:nvPr/>
        </p:nvCxnSpPr>
        <p:spPr>
          <a:xfrm flipH="1">
            <a:off x="8587210" y="6143986"/>
            <a:ext cx="1020417" cy="320104"/>
          </a:xfrm>
          <a:prstGeom prst="straightConnector1">
            <a:avLst/>
          </a:prstGeom>
          <a:ln>
            <a:solidFill>
              <a:srgbClr val="C01F4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65D6087-131A-A7B7-F68E-9DA4333185F2}"/>
              </a:ext>
            </a:extLst>
          </p:cNvPr>
          <p:cNvSpPr txBox="1"/>
          <p:nvPr/>
        </p:nvSpPr>
        <p:spPr>
          <a:xfrm>
            <a:off x="9673748" y="5506849"/>
            <a:ext cx="2001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1F48"/>
                </a:solidFill>
              </a:rPr>
              <a:t>Could change to your specific D/G/F webpage call.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612EC6-C77E-C773-A1D4-86FCD57100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35" t="7881" r="7023" b="5851"/>
          <a:stretch/>
        </p:blipFill>
        <p:spPr>
          <a:xfrm>
            <a:off x="4255333" y="4994419"/>
            <a:ext cx="1407660" cy="136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3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199A8-7B48-C7EC-89C3-BAA183BC5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poster with text and a city in the background&#10;&#10;Description automatically generated">
            <a:extLst>
              <a:ext uri="{FF2B5EF4-FFF2-40B4-BE49-F238E27FC236}">
                <a16:creationId xmlns:a16="http://schemas.microsoft.com/office/drawing/2014/main" id="{5FD198C4-F31B-7915-6A4F-7B129915B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79" y="832160"/>
            <a:ext cx="3060789" cy="17216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26BF72-A07F-A96A-B558-8C895DE7A7DE}"/>
              </a:ext>
            </a:extLst>
          </p:cNvPr>
          <p:cNvSpPr/>
          <p:nvPr/>
        </p:nvSpPr>
        <p:spPr>
          <a:xfrm>
            <a:off x="830481" y="2518885"/>
            <a:ext cx="3060787" cy="352468"/>
          </a:xfrm>
          <a:prstGeom prst="rect">
            <a:avLst/>
          </a:prstGeom>
          <a:solidFill>
            <a:srgbClr val="1F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634B1-945C-B8C0-D5DF-FC5C6D3EEA2B}"/>
              </a:ext>
            </a:extLst>
          </p:cNvPr>
          <p:cNvSpPr txBox="1"/>
          <p:nvPr/>
        </p:nvSpPr>
        <p:spPr>
          <a:xfrm>
            <a:off x="830479" y="2507138"/>
            <a:ext cx="306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rgbClr val="6CCC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 Film 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C5530-9F19-3CD7-9F6C-09AFA5971C87}"/>
              </a:ext>
            </a:extLst>
          </p:cNvPr>
          <p:cNvSpPr txBox="1"/>
          <p:nvPr/>
        </p:nvSpPr>
        <p:spPr>
          <a:xfrm>
            <a:off x="797186" y="2871353"/>
            <a:ext cx="351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Submit Abstracts to: </a:t>
            </a:r>
            <a:r>
              <a:rPr lang="en-US" sz="1000" dirty="0">
                <a:hlinkClick r:id="rId3"/>
              </a:rPr>
              <a:t>https://avs71.avs.org/division-tf</a:t>
            </a:r>
            <a:r>
              <a:rPr lang="en-US" sz="1000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11EF3-4B49-3F2B-6366-8F47DFBF3948}"/>
              </a:ext>
            </a:extLst>
          </p:cNvPr>
          <p:cNvSpPr txBox="1"/>
          <p:nvPr/>
        </p:nvSpPr>
        <p:spPr>
          <a:xfrm>
            <a:off x="3988378" y="787400"/>
            <a:ext cx="7492843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20"/>
              </a:lnSpc>
            </a:pPr>
            <a:r>
              <a:rPr lang="en-US" sz="3600" b="1" cap="all" dirty="0">
                <a:solidFill>
                  <a:srgbClr val="C01F48"/>
                </a:solidFill>
                <a:effectLst>
                  <a:glow>
                    <a:schemeClr val="tx1"/>
                  </a:glow>
                  <a:outerShdw blurRad="508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Atomic Scale Processing </a:t>
            </a:r>
            <a:r>
              <a:rPr lang="en-US" sz="3600" b="1" dirty="0">
                <a:solidFill>
                  <a:srgbClr val="C01F48"/>
                </a:solidFill>
                <a:effectLst>
                  <a:glow>
                    <a:schemeClr val="tx1"/>
                  </a:glow>
                  <a:outerShdw blurRad="508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for</a:t>
            </a:r>
          </a:p>
          <a:p>
            <a:pPr>
              <a:lnSpc>
                <a:spcPts val="4020"/>
              </a:lnSpc>
            </a:pPr>
            <a:r>
              <a:rPr lang="en-US" sz="3600" b="1" dirty="0">
                <a:solidFill>
                  <a:srgbClr val="6CCCE4"/>
                </a:solidFill>
                <a:effectLst>
                  <a:glow>
                    <a:schemeClr val="tx1"/>
                  </a:glow>
                  <a:outerShdw blurRad="762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Thin Film Formation &amp; Patterning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1EF728-8232-B20A-5469-C0D09FD64063}"/>
              </a:ext>
            </a:extLst>
          </p:cNvPr>
          <p:cNvSpPr txBox="1"/>
          <p:nvPr/>
        </p:nvSpPr>
        <p:spPr>
          <a:xfrm>
            <a:off x="3969027" y="1952121"/>
            <a:ext cx="1160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/>
              <a:t>Session</a:t>
            </a:r>
          </a:p>
          <a:p>
            <a:pPr algn="r"/>
            <a:r>
              <a:rPr lang="en-US" sz="1600" b="1" i="1" dirty="0"/>
              <a:t>Organizers: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EEE60C-F7E3-5481-A871-9D7B86902139}"/>
              </a:ext>
            </a:extLst>
          </p:cNvPr>
          <p:cNvSpPr txBox="1"/>
          <p:nvPr/>
        </p:nvSpPr>
        <p:spPr>
          <a:xfrm>
            <a:off x="10198080" y="251055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Steve George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U. Colorado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FAB871-B60A-7971-33CD-4B574AA96884}"/>
              </a:ext>
            </a:extLst>
          </p:cNvPr>
          <p:cNvSpPr txBox="1"/>
          <p:nvPr/>
        </p:nvSpPr>
        <p:spPr>
          <a:xfrm>
            <a:off x="7603848" y="253351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Ashley Bielinski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Argonne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5571AC-A57F-76FE-3409-EF9C481ADCB7}"/>
              </a:ext>
            </a:extLst>
          </p:cNvPr>
          <p:cNvSpPr txBox="1"/>
          <p:nvPr/>
        </p:nvSpPr>
        <p:spPr>
          <a:xfrm>
            <a:off x="6800381" y="25301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Bharat Jalan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U. Minnesota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80E499-C909-81B5-F3DA-C8C5105D7769}"/>
              </a:ext>
            </a:extLst>
          </p:cNvPr>
          <p:cNvSpPr txBox="1"/>
          <p:nvPr/>
        </p:nvSpPr>
        <p:spPr>
          <a:xfrm>
            <a:off x="9372648" y="2518957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Greg Parsons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NC State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DCE996C-29FD-0F64-95AF-195AB0078910}"/>
              </a:ext>
            </a:extLst>
          </p:cNvPr>
          <p:cNvGrpSpPr/>
          <p:nvPr/>
        </p:nvGrpSpPr>
        <p:grpSpPr>
          <a:xfrm>
            <a:off x="5135740" y="1944081"/>
            <a:ext cx="896399" cy="951135"/>
            <a:chOff x="5490261" y="3015437"/>
            <a:chExt cx="896399" cy="9511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A05A474-04E9-16F6-7601-C0906122B9E4}"/>
                </a:ext>
              </a:extLst>
            </p:cNvPr>
            <p:cNvSpPr txBox="1"/>
            <p:nvPr/>
          </p:nvSpPr>
          <p:spPr>
            <a:xfrm>
              <a:off x="5490261" y="3597240"/>
              <a:ext cx="8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/>
                <a:t>Adrie Mackus</a:t>
              </a:r>
            </a:p>
            <a:p>
              <a:pPr algn="ctr"/>
              <a:r>
                <a:rPr lang="en-US" sz="900" b="1" i="1" dirty="0">
                  <a:solidFill>
                    <a:srgbClr val="C01F48"/>
                  </a:solidFill>
                </a:rPr>
                <a:t>TU/e</a:t>
              </a:r>
            </a:p>
          </p:txBody>
        </p:sp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3D5C3F34-3F31-BD92-F74D-D205D776F4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67" t="4526" r="17650" b="36319"/>
            <a:stretch/>
          </p:blipFill>
          <p:spPr bwMode="auto">
            <a:xfrm>
              <a:off x="5635130" y="3015437"/>
              <a:ext cx="596898" cy="59032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A5533EA-9112-E84B-93C5-F0F3C0662A42}"/>
              </a:ext>
            </a:extLst>
          </p:cNvPr>
          <p:cNvGrpSpPr/>
          <p:nvPr/>
        </p:nvGrpSpPr>
        <p:grpSpPr>
          <a:xfrm>
            <a:off x="5981854" y="1929339"/>
            <a:ext cx="869149" cy="964339"/>
            <a:chOff x="6412575" y="2972987"/>
            <a:chExt cx="869149" cy="9643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8C15993-CB49-E499-A6FA-A12A0F134093}"/>
                </a:ext>
              </a:extLst>
            </p:cNvPr>
            <p:cNvSpPr txBox="1"/>
            <p:nvPr/>
          </p:nvSpPr>
          <p:spPr>
            <a:xfrm>
              <a:off x="6412575" y="3567994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/>
                <a:t>John Conley</a:t>
              </a:r>
            </a:p>
            <a:p>
              <a:pPr algn="ctr"/>
              <a:r>
                <a:rPr lang="en-US" sz="900" b="1" i="1" dirty="0">
                  <a:solidFill>
                    <a:srgbClr val="C01F48"/>
                  </a:solidFill>
                </a:rPr>
                <a:t>Oregon State</a:t>
              </a:r>
            </a:p>
          </p:txBody>
        </p:sp>
        <p:pic>
          <p:nvPicPr>
            <p:cNvPr id="42" name="Picture 4" descr="John Conley Jr | College of Engineering | Oregon State University">
              <a:extLst>
                <a:ext uri="{FF2B5EF4-FFF2-40B4-BE49-F238E27FC236}">
                  <a16:creationId xmlns:a16="http://schemas.microsoft.com/office/drawing/2014/main" id="{7BAA2476-8585-9643-3C92-674790C51F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79" t="1247" r="24630" b="33931"/>
            <a:stretch/>
          </p:blipFill>
          <p:spPr bwMode="auto">
            <a:xfrm>
              <a:off x="6552467" y="2972987"/>
              <a:ext cx="604203" cy="61757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6" descr="Bharat Jalan">
            <a:extLst>
              <a:ext uri="{FF2B5EF4-FFF2-40B4-BE49-F238E27FC236}">
                <a16:creationId xmlns:a16="http://schemas.microsoft.com/office/drawing/2014/main" id="{BC8A34EA-06BC-AA2C-8724-3C9496D8E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5531" r="10803" b="21742"/>
          <a:stretch/>
        </p:blipFill>
        <p:spPr bwMode="auto">
          <a:xfrm>
            <a:off x="6943428" y="1941024"/>
            <a:ext cx="621280" cy="609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Steven M. George | Steven M. George Research Group | University of Colorado  Boulder">
            <a:extLst>
              <a:ext uri="{FF2B5EF4-FFF2-40B4-BE49-F238E27FC236}">
                <a16:creationId xmlns:a16="http://schemas.microsoft.com/office/drawing/2014/main" id="{8EFB38EC-BB90-BF34-5DAB-8E84C9F83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t="8745" r="1396" b="32899"/>
          <a:stretch/>
        </p:blipFill>
        <p:spPr bwMode="auto">
          <a:xfrm>
            <a:off x="10337771" y="1937480"/>
            <a:ext cx="600349" cy="5994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Parsons named Celanese Acetate Professor | College of Engineering">
            <a:extLst>
              <a:ext uri="{FF2B5EF4-FFF2-40B4-BE49-F238E27FC236}">
                <a16:creationId xmlns:a16="http://schemas.microsoft.com/office/drawing/2014/main" id="{7B0CF723-D117-1297-FBAA-D41C5E0F3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t="2760" r="-639" b="17422"/>
          <a:stretch/>
        </p:blipFill>
        <p:spPr bwMode="auto">
          <a:xfrm>
            <a:off x="9493291" y="1949999"/>
            <a:ext cx="605222" cy="6038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Material scientist Ashley Bielinski relied on her passion for cutting-edge  research to grow her career at Argonne | Argonne National Laboratory">
            <a:extLst>
              <a:ext uri="{FF2B5EF4-FFF2-40B4-BE49-F238E27FC236}">
                <a16:creationId xmlns:a16="http://schemas.microsoft.com/office/drawing/2014/main" id="{E7E6847D-8741-1C0F-A824-CBEBC6BDC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1" r="31095" b="31454"/>
          <a:stretch/>
        </p:blipFill>
        <p:spPr bwMode="auto">
          <a:xfrm>
            <a:off x="7804318" y="1946646"/>
            <a:ext cx="604214" cy="6036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A5B356C-816F-342E-285A-1E2CE627618A}"/>
              </a:ext>
            </a:extLst>
          </p:cNvPr>
          <p:cNvSpPr txBox="1"/>
          <p:nvPr/>
        </p:nvSpPr>
        <p:spPr>
          <a:xfrm>
            <a:off x="8452480" y="252588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Sagar Udyavara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Lam Research</a:t>
            </a:r>
          </a:p>
        </p:txBody>
      </p:sp>
      <p:pic>
        <p:nvPicPr>
          <p:cNvPr id="48" name="Picture 14" descr="Sagar Udyavara">
            <a:extLst>
              <a:ext uri="{FF2B5EF4-FFF2-40B4-BE49-F238E27FC236}">
                <a16:creationId xmlns:a16="http://schemas.microsoft.com/office/drawing/2014/main" id="{64F143A5-D508-92CC-27A4-47EB20DC1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6" t="2756" r="14106" b="20946"/>
          <a:stretch/>
        </p:blipFill>
        <p:spPr bwMode="auto">
          <a:xfrm>
            <a:off x="8674064" y="1944288"/>
            <a:ext cx="616232" cy="6162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33C9428F-5417-28DD-FF2C-C8D3D27C8923}"/>
              </a:ext>
            </a:extLst>
          </p:cNvPr>
          <p:cNvSpPr txBox="1"/>
          <p:nvPr/>
        </p:nvSpPr>
        <p:spPr>
          <a:xfrm>
            <a:off x="121493" y="83307"/>
            <a:ext cx="2206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EXAMPLES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DDD715-0B24-E393-9B7F-80F842A5320D}"/>
              </a:ext>
            </a:extLst>
          </p:cNvPr>
          <p:cNvSpPr txBox="1"/>
          <p:nvPr/>
        </p:nvSpPr>
        <p:spPr>
          <a:xfrm>
            <a:off x="665706" y="6032889"/>
            <a:ext cx="997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For big divisions/groups that have multiple sessions, you can split up into your session names, like above.  Still, might need to go to two rows of pictures; be creative.</a:t>
            </a:r>
          </a:p>
        </p:txBody>
      </p:sp>
      <p:pic>
        <p:nvPicPr>
          <p:cNvPr id="14" name="Picture 13" descr="A blue poster with text and a city in the background&#10;&#10;Description automatically generated">
            <a:extLst>
              <a:ext uri="{FF2B5EF4-FFF2-40B4-BE49-F238E27FC236}">
                <a16:creationId xmlns:a16="http://schemas.microsoft.com/office/drawing/2014/main" id="{08C1ADE1-51C6-1112-39B8-1290F312A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79" y="3618897"/>
            <a:ext cx="3060789" cy="17216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BBC08F8-6EE7-45D5-03E1-5A974CF5C03F}"/>
              </a:ext>
            </a:extLst>
          </p:cNvPr>
          <p:cNvSpPr/>
          <p:nvPr/>
        </p:nvSpPr>
        <p:spPr>
          <a:xfrm>
            <a:off x="830481" y="5305622"/>
            <a:ext cx="3060787" cy="352468"/>
          </a:xfrm>
          <a:prstGeom prst="rect">
            <a:avLst/>
          </a:prstGeom>
          <a:solidFill>
            <a:srgbClr val="1F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F63C10-24C8-F003-E162-C7C4A9D618EB}"/>
              </a:ext>
            </a:extLst>
          </p:cNvPr>
          <p:cNvSpPr txBox="1"/>
          <p:nvPr/>
        </p:nvSpPr>
        <p:spPr>
          <a:xfrm>
            <a:off x="830479" y="5293875"/>
            <a:ext cx="306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rgbClr val="6CCC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 Film Division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0DB8C2-746F-FBB8-1EC4-87497734C2BC}"/>
              </a:ext>
            </a:extLst>
          </p:cNvPr>
          <p:cNvSpPr txBox="1"/>
          <p:nvPr/>
        </p:nvSpPr>
        <p:spPr>
          <a:xfrm>
            <a:off x="797186" y="5658090"/>
            <a:ext cx="351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Submit Abstracts to: </a:t>
            </a:r>
            <a:r>
              <a:rPr lang="en-US" sz="1000" dirty="0">
                <a:hlinkClick r:id="rId3"/>
              </a:rPr>
              <a:t>https://avs71.avs.org/division-tf</a:t>
            </a:r>
            <a:r>
              <a:rPr lang="en-US" sz="1000" dirty="0"/>
              <a:t>  </a:t>
            </a:r>
          </a:p>
        </p:txBody>
      </p:sp>
      <p:pic>
        <p:nvPicPr>
          <p:cNvPr id="62" name="Picture 14" descr="News Release: TEL Technology Center Awards $2.3M to SUNY Poly for Research,  Recruitment, and Training Initiatives Related to Plasma Science | SUNY  Polytechnic Institute">
            <a:extLst>
              <a:ext uri="{FF2B5EF4-FFF2-40B4-BE49-F238E27FC236}">
                <a16:creationId xmlns:a16="http://schemas.microsoft.com/office/drawing/2014/main" id="{3555FECA-15B5-7E2E-45B5-F936A8135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r="4736"/>
          <a:stretch/>
        </p:blipFill>
        <p:spPr bwMode="auto">
          <a:xfrm>
            <a:off x="8449600" y="4888102"/>
            <a:ext cx="603847" cy="6061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 descr="Jessica Kachian - Kokusai Semiconductor Equipment Corporation | LinkedIn">
            <a:extLst>
              <a:ext uri="{FF2B5EF4-FFF2-40B4-BE49-F238E27FC236}">
                <a16:creationId xmlns:a16="http://schemas.microsoft.com/office/drawing/2014/main" id="{7A276580-6845-BA6F-3F3E-DDA7BB5A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14" y="4878893"/>
            <a:ext cx="603847" cy="6038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Elton Graugnard (@EltonGraugnard) / X">
            <a:extLst>
              <a:ext uri="{FF2B5EF4-FFF2-40B4-BE49-F238E27FC236}">
                <a16:creationId xmlns:a16="http://schemas.microsoft.com/office/drawing/2014/main" id="{AFCB2C46-224B-CA28-6EF5-96829038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73" y="4878903"/>
            <a:ext cx="609996" cy="6099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369D5DA-9590-5EE0-8DAF-8FA6FDDFB0BD}"/>
              </a:ext>
            </a:extLst>
          </p:cNvPr>
          <p:cNvSpPr txBox="1"/>
          <p:nvPr/>
        </p:nvSpPr>
        <p:spPr>
          <a:xfrm>
            <a:off x="3924561" y="3555353"/>
            <a:ext cx="77854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1F48"/>
                </a:solidFill>
                <a:effectLst>
                  <a:glow>
                    <a:schemeClr val="tx1"/>
                  </a:glow>
                  <a:outerShdw blurRad="508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Thin Film Processing for</a:t>
            </a:r>
          </a:p>
          <a:p>
            <a:r>
              <a:rPr lang="en-US" sz="3600" b="1" dirty="0">
                <a:solidFill>
                  <a:srgbClr val="6CCCE4"/>
                </a:solidFill>
                <a:effectLst>
                  <a:glow>
                    <a:schemeClr val="tx1"/>
                  </a:glow>
                  <a:outerShdw blurRad="508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Microelectronics &amp; Advanced Packaging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1C99FC8-0963-A076-E2F7-FDF0B8D37E8A}"/>
              </a:ext>
            </a:extLst>
          </p:cNvPr>
          <p:cNvSpPr txBox="1"/>
          <p:nvPr/>
        </p:nvSpPr>
        <p:spPr>
          <a:xfrm>
            <a:off x="3924561" y="4547157"/>
            <a:ext cx="2478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Session Organizers: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52C6520-922F-E9F0-58D6-E5669B6FCCEB}"/>
              </a:ext>
            </a:extLst>
          </p:cNvPr>
          <p:cNvGrpSpPr/>
          <p:nvPr/>
        </p:nvGrpSpPr>
        <p:grpSpPr>
          <a:xfrm>
            <a:off x="3965118" y="4882169"/>
            <a:ext cx="912429" cy="927391"/>
            <a:chOff x="6590604" y="3028070"/>
            <a:chExt cx="912429" cy="927391"/>
          </a:xfrm>
        </p:grpSpPr>
        <p:pic>
          <p:nvPicPr>
            <p:cNvPr id="72" name="Picture 4" descr="Sarah Atanasov">
              <a:extLst>
                <a:ext uri="{FF2B5EF4-FFF2-40B4-BE49-F238E27FC236}">
                  <a16:creationId xmlns:a16="http://schemas.microsoft.com/office/drawing/2014/main" id="{90A13FE5-B41B-69D5-C3BE-67C7D91DA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417" y="3028070"/>
              <a:ext cx="611737" cy="61173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716E291-F5D5-907A-71A8-14E2722FB9AE}"/>
                </a:ext>
              </a:extLst>
            </p:cNvPr>
            <p:cNvSpPr txBox="1"/>
            <p:nvPr/>
          </p:nvSpPr>
          <p:spPr>
            <a:xfrm>
              <a:off x="6590604" y="3601518"/>
              <a:ext cx="91242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/>
                <a:t>Sarah Atanasov</a:t>
              </a:r>
            </a:p>
            <a:p>
              <a:pPr algn="ctr"/>
              <a:r>
                <a:rPr lang="en-US" sz="900" b="1" i="1" dirty="0">
                  <a:solidFill>
                    <a:srgbClr val="C01F48"/>
                  </a:solidFill>
                </a:rPr>
                <a:t>Intel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A1B67363-F08C-DAC2-BCFD-91DF8A64EC3F}"/>
              </a:ext>
            </a:extLst>
          </p:cNvPr>
          <p:cNvSpPr txBox="1"/>
          <p:nvPr/>
        </p:nvSpPr>
        <p:spPr>
          <a:xfrm>
            <a:off x="6574414" y="5471974"/>
            <a:ext cx="9861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Robert K. Grubbs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IMEC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803D6BE-6FC2-FA14-C152-8965149A46AF}"/>
              </a:ext>
            </a:extLst>
          </p:cNvPr>
          <p:cNvSpPr txBox="1"/>
          <p:nvPr/>
        </p:nvSpPr>
        <p:spPr>
          <a:xfrm>
            <a:off x="8244761" y="5476483"/>
            <a:ext cx="102463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Christophe Vallee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Albany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1512ADE-1124-1D28-8F2A-49B008224485}"/>
              </a:ext>
            </a:extLst>
          </p:cNvPr>
          <p:cNvGrpSpPr/>
          <p:nvPr/>
        </p:nvGrpSpPr>
        <p:grpSpPr>
          <a:xfrm>
            <a:off x="4771013" y="4869731"/>
            <a:ext cx="1043876" cy="945218"/>
            <a:chOff x="5576472" y="3011354"/>
            <a:chExt cx="1043876" cy="945218"/>
          </a:xfrm>
        </p:grpSpPr>
        <p:pic>
          <p:nvPicPr>
            <p:cNvPr id="78" name="Picture 2" descr="Devika Choudhury">
              <a:extLst>
                <a:ext uri="{FF2B5EF4-FFF2-40B4-BE49-F238E27FC236}">
                  <a16:creationId xmlns:a16="http://schemas.microsoft.com/office/drawing/2014/main" id="{BBAEA624-5A85-AA10-E8A9-DCD067DEF0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0" t="4139" r="12799" b="22970"/>
            <a:stretch/>
          </p:blipFill>
          <p:spPr bwMode="auto">
            <a:xfrm>
              <a:off x="5788629" y="3011354"/>
              <a:ext cx="611761" cy="61176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B738D11-BBE7-8513-498E-904618842327}"/>
                </a:ext>
              </a:extLst>
            </p:cNvPr>
            <p:cNvSpPr txBox="1"/>
            <p:nvPr/>
          </p:nvSpPr>
          <p:spPr>
            <a:xfrm>
              <a:off x="5576472" y="3602629"/>
              <a:ext cx="104387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/>
                <a:t>Devika Choudhury</a:t>
              </a:r>
            </a:p>
            <a:p>
              <a:pPr algn="ctr"/>
              <a:r>
                <a:rPr lang="en-US" sz="900" b="1" i="1" dirty="0">
                  <a:solidFill>
                    <a:srgbClr val="C01F48"/>
                  </a:solidFill>
                </a:rPr>
                <a:t>ASM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447E7B5-3182-5AE5-A020-5B88295F9547}"/>
              </a:ext>
            </a:extLst>
          </p:cNvPr>
          <p:cNvSpPr txBox="1"/>
          <p:nvPr/>
        </p:nvSpPr>
        <p:spPr>
          <a:xfrm>
            <a:off x="5712834" y="5474183"/>
            <a:ext cx="9460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Elton Graugnard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Boise State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5A1C5A3-776A-EDB1-95E1-772B37B45596}"/>
              </a:ext>
            </a:extLst>
          </p:cNvPr>
          <p:cNvSpPr txBox="1"/>
          <p:nvPr/>
        </p:nvSpPr>
        <p:spPr>
          <a:xfrm>
            <a:off x="7454933" y="5469905"/>
            <a:ext cx="9236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Jessica Kachian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Kokusai</a:t>
            </a:r>
          </a:p>
        </p:txBody>
      </p:sp>
      <p:pic>
        <p:nvPicPr>
          <p:cNvPr id="82" name="Picture 81" descr="A person in a suit smiling&#10;&#10;Description automatically generated">
            <a:extLst>
              <a:ext uri="{FF2B5EF4-FFF2-40B4-BE49-F238E27FC236}">
                <a16:creationId xmlns:a16="http://schemas.microsoft.com/office/drawing/2014/main" id="{A45A769A-1E35-110B-85EE-183107B475DE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-852" t="8876" r="852" b="11060"/>
          <a:stretch/>
        </p:blipFill>
        <p:spPr>
          <a:xfrm>
            <a:off x="6774798" y="4870140"/>
            <a:ext cx="611461" cy="607997"/>
          </a:xfrm>
          <a:prstGeom prst="ellipse">
            <a:avLst/>
          </a:prstGeom>
        </p:spPr>
      </p:pic>
      <p:pic>
        <p:nvPicPr>
          <p:cNvPr id="83" name="Picture 2" descr="Erin Cleveland">
            <a:extLst>
              <a:ext uri="{FF2B5EF4-FFF2-40B4-BE49-F238E27FC236}">
                <a16:creationId xmlns:a16="http://schemas.microsoft.com/office/drawing/2014/main" id="{6870983D-F64C-385B-5B2C-105000090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7" t="9772" r="15102" b="35498"/>
          <a:stretch/>
        </p:blipFill>
        <p:spPr bwMode="auto">
          <a:xfrm>
            <a:off x="9281202" y="4870140"/>
            <a:ext cx="617927" cy="6179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BFBD355-DAE5-B958-47D2-E3631C5A41ED}"/>
              </a:ext>
            </a:extLst>
          </p:cNvPr>
          <p:cNvSpPr txBox="1"/>
          <p:nvPr/>
        </p:nvSpPr>
        <p:spPr>
          <a:xfrm>
            <a:off x="9193204" y="5468242"/>
            <a:ext cx="86594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Erin Cleveland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NRL</a:t>
            </a:r>
          </a:p>
        </p:txBody>
      </p:sp>
      <p:pic>
        <p:nvPicPr>
          <p:cNvPr id="85" name="Picture 4" descr="Parag Banerjee, Ph.D. | Research">
            <a:extLst>
              <a:ext uri="{FF2B5EF4-FFF2-40B4-BE49-F238E27FC236}">
                <a16:creationId xmlns:a16="http://schemas.microsoft.com/office/drawing/2014/main" id="{E9231710-0070-2429-3578-D71ECC207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r="7652" b="14818"/>
          <a:stretch/>
        </p:blipFill>
        <p:spPr bwMode="auto">
          <a:xfrm>
            <a:off x="10141566" y="4859999"/>
            <a:ext cx="603480" cy="6034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95A7085-2CAF-4E3E-801F-AD2330251451}"/>
              </a:ext>
            </a:extLst>
          </p:cNvPr>
          <p:cNvSpPr txBox="1"/>
          <p:nvPr/>
        </p:nvSpPr>
        <p:spPr>
          <a:xfrm>
            <a:off x="9976777" y="5462224"/>
            <a:ext cx="8899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Parag Banerjee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UCF</a:t>
            </a:r>
          </a:p>
        </p:txBody>
      </p:sp>
      <p:pic>
        <p:nvPicPr>
          <p:cNvPr id="87" name="Picture 6" descr="Profile photo of Stephen McDonnell">
            <a:extLst>
              <a:ext uri="{FF2B5EF4-FFF2-40B4-BE49-F238E27FC236}">
                <a16:creationId xmlns:a16="http://schemas.microsoft.com/office/drawing/2014/main" id="{6F7E32A0-64F2-68FB-D686-3EBD3FB95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489" y="4854871"/>
            <a:ext cx="598330" cy="5983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CE0C7D5C-E40A-2031-292E-68A49DC32EBA}"/>
              </a:ext>
            </a:extLst>
          </p:cNvPr>
          <p:cNvSpPr txBox="1"/>
          <p:nvPr/>
        </p:nvSpPr>
        <p:spPr>
          <a:xfrm>
            <a:off x="10769425" y="5462224"/>
            <a:ext cx="11079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Stephen McDonnell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U. Virginia</a:t>
            </a:r>
          </a:p>
        </p:txBody>
      </p:sp>
    </p:spTree>
    <p:extLst>
      <p:ext uri="{BB962C8B-B14F-4D97-AF65-F5344CB8AC3E}">
        <p14:creationId xmlns:p14="http://schemas.microsoft.com/office/powerpoint/2010/main" val="221180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835AE-556B-8803-CBBD-11A3B16A8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poster with text and a city in the background&#10;&#10;Description automatically generated">
            <a:extLst>
              <a:ext uri="{FF2B5EF4-FFF2-40B4-BE49-F238E27FC236}">
                <a16:creationId xmlns:a16="http://schemas.microsoft.com/office/drawing/2014/main" id="{084502D5-0EA6-BFC4-85E9-C6E843AA1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71" y="136302"/>
            <a:ext cx="4334140" cy="24379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61393C-AA59-9079-1DB0-B30867024CE3}"/>
              </a:ext>
            </a:extLst>
          </p:cNvPr>
          <p:cNvSpPr/>
          <p:nvPr/>
        </p:nvSpPr>
        <p:spPr>
          <a:xfrm>
            <a:off x="2494071" y="2573145"/>
            <a:ext cx="4334140" cy="352468"/>
          </a:xfrm>
          <a:prstGeom prst="rect">
            <a:avLst/>
          </a:prstGeom>
          <a:solidFill>
            <a:srgbClr val="1F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94366-D928-F4F7-528C-C191F457ADE9}"/>
              </a:ext>
            </a:extLst>
          </p:cNvPr>
          <p:cNvSpPr txBox="1"/>
          <p:nvPr/>
        </p:nvSpPr>
        <p:spPr>
          <a:xfrm>
            <a:off x="2489570" y="2517042"/>
            <a:ext cx="4334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cap="small" dirty="0">
                <a:solidFill>
                  <a:srgbClr val="6CCC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 Film 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688E9-66BF-98B7-588E-751B2D726DC8}"/>
              </a:ext>
            </a:extLst>
          </p:cNvPr>
          <p:cNvSpPr txBox="1"/>
          <p:nvPr/>
        </p:nvSpPr>
        <p:spPr>
          <a:xfrm>
            <a:off x="2489570" y="6466916"/>
            <a:ext cx="4445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Submit Abstracts to: </a:t>
            </a:r>
            <a:r>
              <a:rPr lang="en-US" sz="1400" dirty="0">
                <a:hlinkClick r:id="rId4"/>
              </a:rPr>
              <a:t>https://avs71.avs.org/division-tf</a:t>
            </a:r>
            <a:r>
              <a:rPr lang="en-US" sz="1400" dirty="0"/>
              <a:t>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9D3FDE4-3966-4419-407B-C36EEDD48FD8}"/>
              </a:ext>
            </a:extLst>
          </p:cNvPr>
          <p:cNvSpPr txBox="1"/>
          <p:nvPr/>
        </p:nvSpPr>
        <p:spPr>
          <a:xfrm>
            <a:off x="121493" y="83307"/>
            <a:ext cx="340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F418D-F95E-6A45-A1E9-424D8E9C994D}"/>
              </a:ext>
            </a:extLst>
          </p:cNvPr>
          <p:cNvSpPr txBox="1"/>
          <p:nvPr/>
        </p:nvSpPr>
        <p:spPr>
          <a:xfrm>
            <a:off x="2590310" y="4542604"/>
            <a:ext cx="1160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/>
              <a:t>Session</a:t>
            </a:r>
          </a:p>
          <a:p>
            <a:pPr algn="r"/>
            <a:r>
              <a:rPr lang="en-US" sz="1600" b="1" i="1" dirty="0"/>
              <a:t>Organizers: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7FB23-8AFB-E564-0053-44413C688D0C}"/>
              </a:ext>
            </a:extLst>
          </p:cNvPr>
          <p:cNvSpPr txBox="1"/>
          <p:nvPr/>
        </p:nvSpPr>
        <p:spPr>
          <a:xfrm>
            <a:off x="3880675" y="510838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April Jewell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JPL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712F5E-1D8A-C97A-8EB2-FC177BDD1113}"/>
              </a:ext>
            </a:extLst>
          </p:cNvPr>
          <p:cNvSpPr txBox="1"/>
          <p:nvPr/>
        </p:nvSpPr>
        <p:spPr>
          <a:xfrm>
            <a:off x="4887206" y="6155460"/>
            <a:ext cx="74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Joe Becker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KJLC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D20F6-7AB8-8BC9-568C-32FB1F59763C}"/>
              </a:ext>
            </a:extLst>
          </p:cNvPr>
          <p:cNvSpPr txBox="1"/>
          <p:nvPr/>
        </p:nvSpPr>
        <p:spPr>
          <a:xfrm>
            <a:off x="5589134" y="509504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Blake Nuwayhid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NRL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35107-F3D6-21B5-0F57-F8025EE35457}"/>
              </a:ext>
            </a:extLst>
          </p:cNvPr>
          <p:cNvSpPr txBox="1"/>
          <p:nvPr/>
        </p:nvSpPr>
        <p:spPr>
          <a:xfrm>
            <a:off x="4783755" y="511377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Su Gupta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U. Alabama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855B84-14DA-080E-C9CC-37FDE6D391E0}"/>
              </a:ext>
            </a:extLst>
          </p:cNvPr>
          <p:cNvSpPr txBox="1"/>
          <p:nvPr/>
        </p:nvSpPr>
        <p:spPr>
          <a:xfrm>
            <a:off x="5648810" y="6153828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Richard Vanfleet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BYU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AEE5A-CD9C-DF7D-95A3-A7BF2F2D273F}"/>
              </a:ext>
            </a:extLst>
          </p:cNvPr>
          <p:cNvSpPr txBox="1"/>
          <p:nvPr/>
        </p:nvSpPr>
        <p:spPr>
          <a:xfrm>
            <a:off x="3868652" y="6139032"/>
            <a:ext cx="93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Lauren Garten</a:t>
            </a:r>
          </a:p>
          <a:p>
            <a:pPr algn="ctr"/>
            <a:r>
              <a:rPr lang="en-US" sz="900" b="1" i="1" dirty="0">
                <a:solidFill>
                  <a:srgbClr val="C01F48"/>
                </a:solidFill>
              </a:rPr>
              <a:t>Georgia Tech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DD63C5-2798-8D90-0082-DA9181B6604F}"/>
              </a:ext>
            </a:extLst>
          </p:cNvPr>
          <p:cNvSpPr txBox="1"/>
          <p:nvPr/>
        </p:nvSpPr>
        <p:spPr>
          <a:xfrm>
            <a:off x="2534701" y="2947929"/>
            <a:ext cx="4206220" cy="1549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rgbClr val="C01F48"/>
                </a:solidFill>
                <a:effectLst>
                  <a:glow>
                    <a:schemeClr val="tx1"/>
                  </a:glow>
                  <a:outerShdw blurRad="508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Emerging Applications of Thin Films:</a:t>
            </a:r>
          </a:p>
          <a:p>
            <a:pPr algn="ctr">
              <a:lnSpc>
                <a:spcPct val="80000"/>
              </a:lnSpc>
            </a:pPr>
            <a:r>
              <a:rPr lang="en-US" sz="2700" b="1" dirty="0">
                <a:solidFill>
                  <a:srgbClr val="6CCCE4"/>
                </a:solidFill>
                <a:effectLst>
                  <a:glow>
                    <a:schemeClr val="tx1"/>
                  </a:glow>
                  <a:outerShdw blurRad="76200" dist="127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Energy, Sustainable Systems, and Extreme Environments</a:t>
            </a:r>
          </a:p>
        </p:txBody>
      </p:sp>
      <p:pic>
        <p:nvPicPr>
          <p:cNvPr id="18" name="Picture 4" descr="Profile photo of Joe Becker">
            <a:extLst>
              <a:ext uri="{FF2B5EF4-FFF2-40B4-BE49-F238E27FC236}">
                <a16:creationId xmlns:a16="http://schemas.microsoft.com/office/drawing/2014/main" id="{068589D8-2A64-253B-8B98-E1FA56456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86" t="4708" r="44312" b="54289"/>
          <a:stretch/>
        </p:blipFill>
        <p:spPr bwMode="auto">
          <a:xfrm>
            <a:off x="4949277" y="5553233"/>
            <a:ext cx="622137" cy="62213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pril Jewell - Microdevices Engineer - NASA Jet Propulsion Laboratory |  LinkedIn">
            <a:extLst>
              <a:ext uri="{FF2B5EF4-FFF2-40B4-BE49-F238E27FC236}">
                <a16:creationId xmlns:a16="http://schemas.microsoft.com/office/drawing/2014/main" id="{A2111D6F-8B00-B89A-7500-2CD35D0CE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43" y="4498409"/>
            <a:ext cx="622381" cy="62238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UA engineering professor named AVS Fellow – news.eng.ua.edu | The  University of Alabama">
            <a:extLst>
              <a:ext uri="{FF2B5EF4-FFF2-40B4-BE49-F238E27FC236}">
                <a16:creationId xmlns:a16="http://schemas.microsoft.com/office/drawing/2014/main" id="{9F38B340-515A-5C0B-E1E6-43F1BEED2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4879439" y="4488698"/>
            <a:ext cx="622381" cy="62238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ichard Vanfleet">
            <a:extLst>
              <a:ext uri="{FF2B5EF4-FFF2-40B4-BE49-F238E27FC236}">
                <a16:creationId xmlns:a16="http://schemas.microsoft.com/office/drawing/2014/main" id="{7D8FA68C-9ECA-88F1-F8AA-F5023E5A6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t="2484" r="-209" b="25901"/>
          <a:stretch/>
        </p:blipFill>
        <p:spPr bwMode="auto">
          <a:xfrm>
            <a:off x="5868253" y="5553233"/>
            <a:ext cx="609996" cy="61154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Garten Awarded 2022 Intel® Rising Star Faculty Award (RSA) | School of  Materials Science and Engineering">
            <a:extLst>
              <a:ext uri="{FF2B5EF4-FFF2-40B4-BE49-F238E27FC236}">
                <a16:creationId xmlns:a16="http://schemas.microsoft.com/office/drawing/2014/main" id="{FA20D87C-082B-EB57-2CCC-C2F2F847E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4886" r="5707" b="40342"/>
          <a:stretch/>
        </p:blipFill>
        <p:spPr bwMode="auto">
          <a:xfrm>
            <a:off x="3992972" y="5547957"/>
            <a:ext cx="622845" cy="6221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Profile photo of Blake Nuwayhid">
            <a:extLst>
              <a:ext uri="{FF2B5EF4-FFF2-40B4-BE49-F238E27FC236}">
                <a16:creationId xmlns:a16="http://schemas.microsoft.com/office/drawing/2014/main" id="{29B37E20-FB4C-836A-9345-5E93A3397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9" t="12020" r="31781" b="50000"/>
          <a:stretch/>
        </p:blipFill>
        <p:spPr bwMode="auto">
          <a:xfrm>
            <a:off x="5799934" y="4497584"/>
            <a:ext cx="612865" cy="61286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BDDF061-EEF2-A3C9-5908-B2E310C8CA3E}"/>
              </a:ext>
            </a:extLst>
          </p:cNvPr>
          <p:cNvSpPr txBox="1"/>
          <p:nvPr/>
        </p:nvSpPr>
        <p:spPr>
          <a:xfrm>
            <a:off x="64466" y="853898"/>
            <a:ext cx="2340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For big divisions/groups, might need to wrap pictures around side as well?  Be creative.</a:t>
            </a:r>
          </a:p>
        </p:txBody>
      </p:sp>
      <p:pic>
        <p:nvPicPr>
          <p:cNvPr id="34" name="Picture 33" descr="A blue poster with text and a city in the background&#10;&#10;Description automatically generated">
            <a:extLst>
              <a:ext uri="{FF2B5EF4-FFF2-40B4-BE49-F238E27FC236}">
                <a16:creationId xmlns:a16="http://schemas.microsoft.com/office/drawing/2014/main" id="{B56F5408-4267-7DAE-7F0E-F0B606E62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24" y="136302"/>
            <a:ext cx="4334140" cy="243795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086482E-A609-82DF-2F6A-029AC10AB7A5}"/>
              </a:ext>
            </a:extLst>
          </p:cNvPr>
          <p:cNvSpPr/>
          <p:nvPr/>
        </p:nvSpPr>
        <p:spPr>
          <a:xfrm>
            <a:off x="7563024" y="2573145"/>
            <a:ext cx="4334140" cy="352468"/>
          </a:xfrm>
          <a:prstGeom prst="rect">
            <a:avLst/>
          </a:prstGeom>
          <a:solidFill>
            <a:srgbClr val="1F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8490A2-10C6-117B-EDAF-58FA79AE3D3C}"/>
              </a:ext>
            </a:extLst>
          </p:cNvPr>
          <p:cNvSpPr txBox="1"/>
          <p:nvPr/>
        </p:nvSpPr>
        <p:spPr>
          <a:xfrm>
            <a:off x="7558523" y="2517042"/>
            <a:ext cx="4334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cap="small" dirty="0">
                <a:solidFill>
                  <a:srgbClr val="6CCC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 Film Division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DFF9A7-4BBD-B291-231D-ACEFF1B9C42B}"/>
              </a:ext>
            </a:extLst>
          </p:cNvPr>
          <p:cNvSpPr txBox="1"/>
          <p:nvPr/>
        </p:nvSpPr>
        <p:spPr>
          <a:xfrm>
            <a:off x="7558523" y="6466916"/>
            <a:ext cx="4445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Submit Abstracts to: </a:t>
            </a:r>
            <a:r>
              <a:rPr lang="en-US" sz="1400" dirty="0">
                <a:hlinkClick r:id="rId4"/>
              </a:rPr>
              <a:t>https://avs71.avs.org/division-tf</a:t>
            </a:r>
            <a:r>
              <a:rPr lang="en-US" sz="1400" dirty="0"/>
              <a:t>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D0D5CF6-1604-30C6-D8D3-0B7E17233B28}"/>
              </a:ext>
            </a:extLst>
          </p:cNvPr>
          <p:cNvSpPr txBox="1"/>
          <p:nvPr/>
        </p:nvSpPr>
        <p:spPr>
          <a:xfrm>
            <a:off x="7329436" y="2967589"/>
            <a:ext cx="3365067" cy="59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rgbClr val="C01F48"/>
                </a:solidFill>
                <a:effectLst>
                  <a:glow>
                    <a:schemeClr val="tx1"/>
                  </a:glow>
                  <a:outerShdw blurRad="50800" dist="254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VSHOP 2025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C4901A2-4DF6-6910-2266-99DC6D2165D9}"/>
              </a:ext>
            </a:extLst>
          </p:cNvPr>
          <p:cNvSpPr txBox="1"/>
          <p:nvPr/>
        </p:nvSpPr>
        <p:spPr>
          <a:xfrm>
            <a:off x="7582185" y="3429549"/>
            <a:ext cx="3059309" cy="1426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2700" b="1" dirty="0">
                <a:solidFill>
                  <a:srgbClr val="6CCCE4"/>
                </a:solidFill>
                <a:effectLst>
                  <a:glow>
                    <a:schemeClr val="tx1"/>
                  </a:glow>
                  <a:outerShdw blurRad="76200" dist="127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Vapor Synthesis of</a:t>
            </a:r>
            <a:br>
              <a:rPr lang="en-US" sz="2700" b="1" dirty="0">
                <a:solidFill>
                  <a:srgbClr val="6CCCE4"/>
                </a:solidFill>
                <a:effectLst>
                  <a:glow>
                    <a:schemeClr val="tx1"/>
                  </a:glow>
                  <a:outerShdw blurRad="76200" dist="127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</a:br>
            <a:r>
              <a:rPr lang="en-US" sz="2700" b="1" dirty="0">
                <a:solidFill>
                  <a:srgbClr val="6CCCE4"/>
                </a:solidFill>
                <a:effectLst>
                  <a:glow>
                    <a:schemeClr val="tx1"/>
                  </a:glow>
                  <a:outerShdw blurRad="76200" dist="127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Hybrid, Organic, &amp;</a:t>
            </a:r>
            <a:br>
              <a:rPr lang="en-US" sz="2700" b="1" dirty="0">
                <a:solidFill>
                  <a:srgbClr val="6CCCE4"/>
                </a:solidFill>
                <a:effectLst>
                  <a:glow>
                    <a:schemeClr val="tx1"/>
                  </a:glow>
                  <a:outerShdw blurRad="76200" dist="127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</a:br>
            <a:r>
              <a:rPr lang="en-US" sz="2700" b="1" dirty="0">
                <a:solidFill>
                  <a:srgbClr val="6CCCE4"/>
                </a:solidFill>
                <a:effectLst>
                  <a:glow>
                    <a:schemeClr val="tx1"/>
                  </a:glow>
                  <a:outerShdw blurRad="76200" dist="127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  <a:t>Polymeric Materials</a:t>
            </a:r>
            <a:br>
              <a:rPr lang="en-US" sz="2700" b="1" dirty="0">
                <a:solidFill>
                  <a:srgbClr val="6CCCE4"/>
                </a:solidFill>
                <a:effectLst>
                  <a:glow>
                    <a:schemeClr val="tx1"/>
                  </a:glow>
                  <a:outerShdw blurRad="76200" dist="12700" dir="8460000" algn="ctr" rotWithShape="0">
                    <a:schemeClr val="tx1"/>
                  </a:outerShdw>
                </a:effectLst>
                <a:latin typeface="Goudy Old Style" panose="02020502050305020303" pitchFamily="18" charset="77"/>
              </a:rPr>
            </a:br>
            <a:endParaRPr lang="en-US" sz="2700" b="1" dirty="0">
              <a:solidFill>
                <a:srgbClr val="6CCCE4"/>
              </a:solidFill>
              <a:effectLst>
                <a:glow>
                  <a:schemeClr val="tx1"/>
                </a:glow>
                <a:outerShdw blurRad="76200" dist="12700" dir="8460000" algn="ctr" rotWithShape="0">
                  <a:schemeClr val="tx1"/>
                </a:outerShdw>
              </a:effectLst>
              <a:latin typeface="Goudy Old Style" panose="02020502050305020303" pitchFamily="18" charset="77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54204DE-8B4B-A8F4-49B4-6F18006E0D87}"/>
              </a:ext>
            </a:extLst>
          </p:cNvPr>
          <p:cNvGrpSpPr/>
          <p:nvPr/>
        </p:nvGrpSpPr>
        <p:grpSpPr>
          <a:xfrm>
            <a:off x="10052346" y="4482600"/>
            <a:ext cx="870751" cy="952656"/>
            <a:chOff x="6547337" y="3252713"/>
            <a:chExt cx="870751" cy="952656"/>
          </a:xfrm>
        </p:grpSpPr>
        <p:pic>
          <p:nvPicPr>
            <p:cNvPr id="76" name="Picture 6">
              <a:extLst>
                <a:ext uri="{FF2B5EF4-FFF2-40B4-BE49-F238E27FC236}">
                  <a16:creationId xmlns:a16="http://schemas.microsoft.com/office/drawing/2014/main" id="{0EAB28FB-752C-C713-CB4A-BC7DCB84EE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31" b="26735"/>
            <a:stretch/>
          </p:blipFill>
          <p:spPr bwMode="auto">
            <a:xfrm>
              <a:off x="6654108" y="3252713"/>
              <a:ext cx="638145" cy="61176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2EC727-5817-6AD7-A354-A7DEE99AB804}"/>
                </a:ext>
              </a:extLst>
            </p:cNvPr>
            <p:cNvSpPr txBox="1"/>
            <p:nvPr/>
          </p:nvSpPr>
          <p:spPr>
            <a:xfrm>
              <a:off x="6547337" y="3836037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/>
                <a:t>Mark Losego</a:t>
              </a:r>
            </a:p>
            <a:p>
              <a:pPr algn="ctr"/>
              <a:r>
                <a:rPr lang="en-US" sz="900" b="1" i="1" dirty="0">
                  <a:solidFill>
                    <a:srgbClr val="C01F48"/>
                  </a:solidFill>
                </a:rPr>
                <a:t>Georgia Tech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969C3DD-6BB0-2EE6-2CBF-0BDE420A4B01}"/>
              </a:ext>
            </a:extLst>
          </p:cNvPr>
          <p:cNvGrpSpPr/>
          <p:nvPr/>
        </p:nvGrpSpPr>
        <p:grpSpPr>
          <a:xfrm>
            <a:off x="9018174" y="4471291"/>
            <a:ext cx="1042273" cy="965076"/>
            <a:chOff x="5513165" y="3228248"/>
            <a:chExt cx="1042273" cy="965076"/>
          </a:xfrm>
        </p:grpSpPr>
        <p:pic>
          <p:nvPicPr>
            <p:cNvPr id="79" name="Picture 16" descr="Faculty Photo">
              <a:extLst>
                <a:ext uri="{FF2B5EF4-FFF2-40B4-BE49-F238E27FC236}">
                  <a16:creationId xmlns:a16="http://schemas.microsoft.com/office/drawing/2014/main" id="{06307A80-84A2-DD64-3EC9-857DEB05EE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" t="3189" r="6725" b="10554"/>
            <a:stretch/>
          </p:blipFill>
          <p:spPr bwMode="auto">
            <a:xfrm>
              <a:off x="5729247" y="3228248"/>
              <a:ext cx="609996" cy="61027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3E806AE-8BD8-4D62-D26C-7EA561FF89E9}"/>
                </a:ext>
              </a:extLst>
            </p:cNvPr>
            <p:cNvSpPr txBox="1"/>
            <p:nvPr/>
          </p:nvSpPr>
          <p:spPr>
            <a:xfrm>
              <a:off x="5513165" y="3823992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/>
                <a:t>David Bergsman</a:t>
              </a:r>
            </a:p>
            <a:p>
              <a:pPr algn="ctr"/>
              <a:r>
                <a:rPr lang="en-US" sz="900" b="1" i="1" dirty="0">
                  <a:solidFill>
                    <a:srgbClr val="C01F48"/>
                  </a:solidFill>
                </a:rPr>
                <a:t>Washington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D1D6209-04CF-C930-8F22-16D9AB1C0228}"/>
              </a:ext>
            </a:extLst>
          </p:cNvPr>
          <p:cNvGrpSpPr/>
          <p:nvPr/>
        </p:nvGrpSpPr>
        <p:grpSpPr>
          <a:xfrm>
            <a:off x="10942124" y="4468315"/>
            <a:ext cx="914033" cy="966941"/>
            <a:chOff x="7931387" y="3210282"/>
            <a:chExt cx="914033" cy="966941"/>
          </a:xfrm>
        </p:grpSpPr>
        <p:pic>
          <p:nvPicPr>
            <p:cNvPr id="82" name="Picture 14" descr="Siamak Nejati">
              <a:extLst>
                <a:ext uri="{FF2B5EF4-FFF2-40B4-BE49-F238E27FC236}">
                  <a16:creationId xmlns:a16="http://schemas.microsoft.com/office/drawing/2014/main" id="{F4D01C06-7A2B-5DAE-A2FC-616DC0684B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" t="4191" r="53" b="20133"/>
            <a:stretch/>
          </p:blipFill>
          <p:spPr bwMode="auto">
            <a:xfrm>
              <a:off x="8085730" y="3210282"/>
              <a:ext cx="609996" cy="61830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2D3AEA2-142C-46A3-B4E7-88CFC402EC82}"/>
                </a:ext>
              </a:extLst>
            </p:cNvPr>
            <p:cNvSpPr txBox="1"/>
            <p:nvPr/>
          </p:nvSpPr>
          <p:spPr>
            <a:xfrm>
              <a:off x="7931387" y="3807891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/>
                <a:t>Siamak Nejati</a:t>
              </a:r>
            </a:p>
            <a:p>
              <a:pPr algn="ctr"/>
              <a:r>
                <a:rPr lang="en-US" sz="900" b="1" i="1" dirty="0">
                  <a:solidFill>
                    <a:srgbClr val="C01F48"/>
                  </a:solidFill>
                </a:rPr>
                <a:t>Nebraska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C4C1C7C-BCCF-4D4F-2A26-B14FF0D37B32}"/>
              </a:ext>
            </a:extLst>
          </p:cNvPr>
          <p:cNvGrpSpPr/>
          <p:nvPr/>
        </p:nvGrpSpPr>
        <p:grpSpPr>
          <a:xfrm>
            <a:off x="9212615" y="5504221"/>
            <a:ext cx="732894" cy="958476"/>
            <a:chOff x="8948881" y="3216538"/>
            <a:chExt cx="732894" cy="958476"/>
          </a:xfrm>
        </p:grpSpPr>
        <p:pic>
          <p:nvPicPr>
            <p:cNvPr id="85" name="Picture 8" descr="Rong Yang | Smith School of Chemical and Biomolecular Engineering">
              <a:extLst>
                <a:ext uri="{FF2B5EF4-FFF2-40B4-BE49-F238E27FC236}">
                  <a16:creationId xmlns:a16="http://schemas.microsoft.com/office/drawing/2014/main" id="{46EDB135-9DD7-9713-A559-37CEBAAD1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9338" y="3216538"/>
              <a:ext cx="609996" cy="61169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C5B2566-B106-E3F0-DF69-E09A1E1D909C}"/>
                </a:ext>
              </a:extLst>
            </p:cNvPr>
            <p:cNvSpPr txBox="1"/>
            <p:nvPr/>
          </p:nvSpPr>
          <p:spPr>
            <a:xfrm>
              <a:off x="8948881" y="3805682"/>
              <a:ext cx="7328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/>
                <a:t>Rong Yang</a:t>
              </a:r>
            </a:p>
            <a:p>
              <a:pPr algn="ctr"/>
              <a:r>
                <a:rPr lang="en-US" sz="900" b="1" i="1" dirty="0">
                  <a:solidFill>
                    <a:srgbClr val="C01F48"/>
                  </a:solidFill>
                </a:rPr>
                <a:t>Cornell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3181839-FF9B-8F35-35EA-E80F0BAF692B}"/>
              </a:ext>
            </a:extLst>
          </p:cNvPr>
          <p:cNvGrpSpPr/>
          <p:nvPr/>
        </p:nvGrpSpPr>
        <p:grpSpPr>
          <a:xfrm>
            <a:off x="11045567" y="5505410"/>
            <a:ext cx="769763" cy="961796"/>
            <a:chOff x="10105528" y="3216538"/>
            <a:chExt cx="769763" cy="961796"/>
          </a:xfrm>
        </p:grpSpPr>
        <p:pic>
          <p:nvPicPr>
            <p:cNvPr id="88" name="Picture 12">
              <a:extLst>
                <a:ext uri="{FF2B5EF4-FFF2-40B4-BE49-F238E27FC236}">
                  <a16:creationId xmlns:a16="http://schemas.microsoft.com/office/drawing/2014/main" id="{213FCAA5-1AE5-2312-7FD0-E596A9A1A9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3" t="10541" r="14027" b="32684"/>
            <a:stretch/>
          </p:blipFill>
          <p:spPr bwMode="auto">
            <a:xfrm>
              <a:off x="10179855" y="3216538"/>
              <a:ext cx="609996" cy="60847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CE41B15-E9A2-94F5-0046-28AF7F84738C}"/>
                </a:ext>
              </a:extLst>
            </p:cNvPr>
            <p:cNvSpPr txBox="1"/>
            <p:nvPr/>
          </p:nvSpPr>
          <p:spPr>
            <a:xfrm>
              <a:off x="10105528" y="3809002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/>
                <a:t>Junjie Zhao</a:t>
              </a:r>
            </a:p>
            <a:p>
              <a:pPr algn="ctr"/>
              <a:r>
                <a:rPr lang="en-US" sz="900" b="1" i="1" dirty="0">
                  <a:solidFill>
                    <a:srgbClr val="C01F48"/>
                  </a:solidFill>
                </a:rPr>
                <a:t>Zhejiang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C564215-A0AF-4625-3BBF-B1EA3F5AE404}"/>
              </a:ext>
            </a:extLst>
          </p:cNvPr>
          <p:cNvGrpSpPr/>
          <p:nvPr/>
        </p:nvGrpSpPr>
        <p:grpSpPr>
          <a:xfrm>
            <a:off x="9990613" y="5500284"/>
            <a:ext cx="998991" cy="960344"/>
            <a:chOff x="10783230" y="3210283"/>
            <a:chExt cx="998991" cy="960344"/>
          </a:xfrm>
        </p:grpSpPr>
        <p:pic>
          <p:nvPicPr>
            <p:cNvPr id="91" name="Picture 18">
              <a:extLst>
                <a:ext uri="{FF2B5EF4-FFF2-40B4-BE49-F238E27FC236}">
                  <a16:creationId xmlns:a16="http://schemas.microsoft.com/office/drawing/2014/main" id="{FD016F11-7985-EBCC-3AEA-064A65ABAE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9" t="5165" r="4282" b="28344"/>
            <a:stretch/>
          </p:blipFill>
          <p:spPr bwMode="auto">
            <a:xfrm>
              <a:off x="10993509" y="3210283"/>
              <a:ext cx="609996" cy="6100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E201D5E-0AB3-828D-2AD6-0A4DF1EFA6FF}"/>
                </a:ext>
              </a:extLst>
            </p:cNvPr>
            <p:cNvSpPr txBox="1"/>
            <p:nvPr/>
          </p:nvSpPr>
          <p:spPr>
            <a:xfrm>
              <a:off x="10783230" y="3801295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/>
                <a:t>Matthias Young</a:t>
              </a:r>
            </a:p>
            <a:p>
              <a:pPr algn="ctr"/>
              <a:r>
                <a:rPr lang="en-US" sz="900" b="1" i="1" dirty="0">
                  <a:solidFill>
                    <a:srgbClr val="C01F48"/>
                  </a:solidFill>
                </a:rPr>
                <a:t>Missouri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FA96419B-B84F-114D-172A-320940895C33}"/>
              </a:ext>
            </a:extLst>
          </p:cNvPr>
          <p:cNvSpPr txBox="1"/>
          <p:nvPr/>
        </p:nvSpPr>
        <p:spPr>
          <a:xfrm>
            <a:off x="7768898" y="5047524"/>
            <a:ext cx="1160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/>
              <a:t>Session</a:t>
            </a:r>
          </a:p>
          <a:p>
            <a:pPr algn="r"/>
            <a:r>
              <a:rPr lang="en-US" sz="1600" b="1" i="1" dirty="0"/>
              <a:t>Organizers: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4ED14C-CB65-014B-DF94-BB49499DC927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4235" t="7881" r="7023" b="5851"/>
          <a:stretch/>
        </p:blipFill>
        <p:spPr>
          <a:xfrm>
            <a:off x="2438098" y="5102302"/>
            <a:ext cx="1407660" cy="1368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598A3B-A260-A68C-4AD2-33FE64F82771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4235" t="7881" r="7023" b="5851"/>
          <a:stretch/>
        </p:blipFill>
        <p:spPr>
          <a:xfrm>
            <a:off x="10600174" y="3056575"/>
            <a:ext cx="1407660" cy="136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92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1073</Words>
  <Application>Microsoft Macintosh PowerPoint</Application>
  <PresentationFormat>Widescreen</PresentationFormat>
  <Paragraphs>239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Goudy Old Style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Losego, Mark D</dc:creator>
  <cp:lastModifiedBy>Losego, Mark D</cp:lastModifiedBy>
  <cp:revision>13</cp:revision>
  <dcterms:created xsi:type="dcterms:W3CDTF">2025-02-04T22:55:52Z</dcterms:created>
  <dcterms:modified xsi:type="dcterms:W3CDTF">2025-02-12T18:53:30Z</dcterms:modified>
</cp:coreProperties>
</file>