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8"/>
    <p:restoredTop sz="94648"/>
  </p:normalViewPr>
  <p:slideViewPr>
    <p:cSldViewPr snapToGrid="0">
      <p:cViewPr varScale="1">
        <p:scale>
          <a:sx n="53" d="100"/>
          <a:sy n="53" d="100"/>
        </p:scale>
        <p:origin x="266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BA994B-B3B0-CB4C-81F1-FCB4992766A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81525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A994B-B3B0-CB4C-81F1-FCB4992766A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83464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A994B-B3B0-CB4C-81F1-FCB4992766A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108191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A994B-B3B0-CB4C-81F1-FCB4992766A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102363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A994B-B3B0-CB4C-81F1-FCB4992766AF}"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10586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BA994B-B3B0-CB4C-81F1-FCB4992766A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212347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BA994B-B3B0-CB4C-81F1-FCB4992766AF}"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197652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BA994B-B3B0-CB4C-81F1-FCB4992766AF}"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358619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A994B-B3B0-CB4C-81F1-FCB4992766AF}"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21266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2BA994B-B3B0-CB4C-81F1-FCB4992766A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373904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2BA994B-B3B0-CB4C-81F1-FCB4992766AF}"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BAF-8323-0E48-BD63-3304685E4BF1}" type="slidenum">
              <a:rPr lang="en-US" smtClean="0"/>
              <a:t>‹#›</a:t>
            </a:fld>
            <a:endParaRPr lang="en-US"/>
          </a:p>
        </p:txBody>
      </p:sp>
    </p:spTree>
    <p:extLst>
      <p:ext uri="{BB962C8B-B14F-4D97-AF65-F5344CB8AC3E}">
        <p14:creationId xmlns:p14="http://schemas.microsoft.com/office/powerpoint/2010/main" val="377930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82BA994B-B3B0-CB4C-81F1-FCB4992766AF}" type="datetimeFigureOut">
              <a:rPr lang="en-US" smtClean="0"/>
              <a:t>3/18/2026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F482FBAF-8323-0E48-BD63-3304685E4BF1}" type="slidenum">
              <a:rPr lang="en-US" smtClean="0"/>
              <a:t>‹#›</a:t>
            </a:fld>
            <a:endParaRPr lang="en-US"/>
          </a:p>
        </p:txBody>
      </p:sp>
    </p:spTree>
    <p:extLst>
      <p:ext uri="{BB962C8B-B14F-4D97-AF65-F5344CB8AC3E}">
        <p14:creationId xmlns:p14="http://schemas.microsoft.com/office/powerpoint/2010/main" val="4239988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207419-B915-E3AF-2D57-43465C676382}"/>
              </a:ext>
            </a:extLst>
          </p:cNvPr>
          <p:cNvPicPr>
            <a:picLocks noChangeAspect="1"/>
          </p:cNvPicPr>
          <p:nvPr/>
        </p:nvPicPr>
        <p:blipFill>
          <a:blip r:embed="rId2"/>
          <a:stretch>
            <a:fillRect/>
          </a:stretch>
        </p:blipFill>
        <p:spPr>
          <a:xfrm>
            <a:off x="0" y="0"/>
            <a:ext cx="7772400" cy="10058400"/>
          </a:xfrm>
          <a:prstGeom prst="rect">
            <a:avLst/>
          </a:prstGeom>
        </p:spPr>
      </p:pic>
      <p:sp>
        <p:nvSpPr>
          <p:cNvPr id="2" name="Title 1">
            <a:extLst>
              <a:ext uri="{FF2B5EF4-FFF2-40B4-BE49-F238E27FC236}">
                <a16:creationId xmlns:a16="http://schemas.microsoft.com/office/drawing/2014/main" id="{9F0CC3EE-F652-BEE6-3161-BC0A29C560EA}"/>
              </a:ext>
            </a:extLst>
          </p:cNvPr>
          <p:cNvSpPr>
            <a:spLocks noGrp="1"/>
          </p:cNvSpPr>
          <p:nvPr>
            <p:ph type="ctrTitle"/>
          </p:nvPr>
        </p:nvSpPr>
        <p:spPr>
          <a:xfrm>
            <a:off x="3633746" y="1486894"/>
            <a:ext cx="3932466" cy="4436828"/>
          </a:xfrm>
        </p:spPr>
        <p:txBody>
          <a:bodyPr>
            <a:noAutofit/>
          </a:bodyPr>
          <a:lstStyle/>
          <a:p>
            <a:pPr algn="l"/>
            <a:r>
              <a:rPr lang="en-US" sz="1600" b="1" dirty="0">
                <a:solidFill>
                  <a:srgbClr val="FFC000"/>
                </a:solidFill>
                <a:latin typeface="Akzidenz-Grotesk Pro Cnd" panose="02000506040000020004" pitchFamily="2" charset="0"/>
              </a:rPr>
              <a:t>NOVEMBER 8-13, 2026  I  PITTSBURGH, PENNSYLVANIA </a:t>
            </a:r>
            <a:br>
              <a:rPr lang="en-US" sz="1400" dirty="0">
                <a:solidFill>
                  <a:schemeClr val="bg1"/>
                </a:solidFill>
                <a:latin typeface="Akzidenz-Grotesk Pro Cnd" panose="02000506040000020004" pitchFamily="2" charset="0"/>
              </a:rPr>
            </a:br>
            <a:br>
              <a:rPr lang="en-US" sz="1000" dirty="0">
                <a:solidFill>
                  <a:schemeClr val="bg1"/>
                </a:solidFill>
                <a:latin typeface="Akzidenz-Grotesk Pro Cnd" panose="02000506040000020004" pitchFamily="2" charset="0"/>
              </a:rPr>
            </a:br>
            <a:r>
              <a:rPr lang="en-US" sz="1400" dirty="0">
                <a:solidFill>
                  <a:schemeClr val="bg1"/>
                </a:solidFill>
                <a:latin typeface="Akzidenz-Grotesk Pro Cnd" panose="02000506040000020004" pitchFamily="2" charset="0"/>
              </a:rPr>
              <a:t>Featuring Presentations &amp; Special Events on Emerging Topics Related to Materials, Processing, Interfaces, and Devices</a:t>
            </a:r>
            <a:br>
              <a:rPr lang="en-US" sz="1400" dirty="0">
                <a:solidFill>
                  <a:schemeClr val="bg1"/>
                </a:solidFill>
                <a:latin typeface="Akzidenz-Grotesk Pro Cnd" panose="02000506040000020004" pitchFamily="2" charset="0"/>
              </a:rPr>
            </a:br>
            <a:r>
              <a:rPr lang="en-US" sz="1400" dirty="0">
                <a:solidFill>
                  <a:schemeClr val="bg1"/>
                </a:solidFill>
                <a:latin typeface="Akzidenz-Grotesk Pro Cnd" panose="02000506040000020004" pitchFamily="2" charset="0"/>
              </a:rPr>
              <a:t>AVS is THE platform for discussing state-of-the-art advances in </a:t>
            </a:r>
            <a:br>
              <a:rPr lang="en-US" sz="1400" dirty="0">
                <a:solidFill>
                  <a:schemeClr val="bg1"/>
                </a:solidFill>
                <a:latin typeface="Akzidenz-Grotesk Pro Cnd" panose="02000506040000020004" pitchFamily="2" charset="0"/>
              </a:rPr>
            </a:br>
            <a:r>
              <a:rPr lang="en-US" sz="1400" dirty="0">
                <a:solidFill>
                  <a:schemeClr val="bg1"/>
                </a:solidFill>
                <a:latin typeface="Akzidenz-Grotesk Pro Cnd" panose="02000506040000020004" pitchFamily="2" charset="0"/>
              </a:rPr>
              <a:t>atomic-scale processing, characterization, measurement, and simulation of materials, surfaces, interfaces, and devices.</a:t>
            </a:r>
            <a:br>
              <a:rPr lang="en-US" sz="1400" dirty="0">
                <a:solidFill>
                  <a:schemeClr val="bg1"/>
                </a:solidFill>
                <a:latin typeface="Akzidenz-Grotesk Pro Cnd" panose="02000506040000020004" pitchFamily="2" charset="0"/>
              </a:rPr>
            </a:br>
            <a:r>
              <a:rPr lang="en-US" sz="1400" dirty="0">
                <a:solidFill>
                  <a:schemeClr val="bg1"/>
                </a:solidFill>
                <a:latin typeface="Akzidenz-Grotesk Pro Cnd" panose="02000506040000020004" pitchFamily="2" charset="0"/>
              </a:rPr>
              <a:t>From fundamental science to manufacturing, this week long Symposium fosters a multidisciplinary environment where participants from industry, government labs, and academia can collaborate and explore research in vacuum technology, thin films, plasma science, microelectronic devices, quantum computing, 2D materials, nanostructures, biomaterials, surface and interfacial phenomena–and much more. </a:t>
            </a:r>
            <a:br>
              <a:rPr lang="en-US" sz="1400" dirty="0">
                <a:solidFill>
                  <a:schemeClr val="bg1"/>
                </a:solidFill>
                <a:latin typeface="Akzidenz-Grotesk Pro Cnd" panose="02000506040000020004" pitchFamily="2" charset="0"/>
              </a:rPr>
            </a:br>
            <a:br>
              <a:rPr lang="en-US" sz="1000" dirty="0">
                <a:solidFill>
                  <a:schemeClr val="bg1"/>
                </a:solidFill>
                <a:latin typeface="Akzidenz-Grotesk Pro Cnd" panose="02000506040000020004" pitchFamily="2" charset="0"/>
              </a:rPr>
            </a:br>
            <a:r>
              <a:rPr lang="en-US" sz="1400" dirty="0">
                <a:solidFill>
                  <a:srgbClr val="FFC000"/>
                </a:solidFill>
                <a:latin typeface="ZAPFDINGBATS" pitchFamily="2" charset="2"/>
              </a:rPr>
              <a:t>•</a:t>
            </a:r>
            <a:r>
              <a:rPr lang="en-US" sz="1400" dirty="0">
                <a:solidFill>
                  <a:srgbClr val="FFC000"/>
                </a:solidFill>
                <a:latin typeface="Arial" panose="020B0604020202020204" pitchFamily="34" charset="0"/>
                <a:cs typeface="Arial" panose="020B0604020202020204" pitchFamily="34" charset="0"/>
              </a:rPr>
              <a:t> </a:t>
            </a:r>
            <a:r>
              <a:rPr lang="en-US" sz="1400" dirty="0">
                <a:solidFill>
                  <a:schemeClr val="bg1"/>
                </a:solidFill>
                <a:latin typeface="Akzidenz-Grotesk Pro Cnd" panose="02000506040000020004" pitchFamily="2" charset="0"/>
              </a:rPr>
              <a:t>1000+ Oral and Poster Technical Presentations</a:t>
            </a:r>
            <a:br>
              <a:rPr lang="en-US" sz="1400" dirty="0">
                <a:solidFill>
                  <a:schemeClr val="bg1"/>
                </a:solidFill>
                <a:latin typeface="Akzidenz-Grotesk Pro Cnd" panose="02000506040000020004" pitchFamily="2" charset="0"/>
              </a:rPr>
            </a:br>
            <a:r>
              <a:rPr lang="en-US" sz="1400" dirty="0">
                <a:solidFill>
                  <a:srgbClr val="FFC000"/>
                </a:solidFill>
                <a:latin typeface="ZAPFDINGBATS" pitchFamily="2" charset="2"/>
              </a:rPr>
              <a:t>•</a:t>
            </a:r>
            <a:r>
              <a:rPr lang="en-US" sz="1400" dirty="0">
                <a:solidFill>
                  <a:srgbClr val="FFC000"/>
                </a:solidFill>
                <a:latin typeface="Arial" panose="020B0604020202020204" pitchFamily="34" charset="0"/>
                <a:cs typeface="Arial" panose="020B0604020202020204" pitchFamily="34" charset="0"/>
              </a:rPr>
              <a:t> </a:t>
            </a:r>
            <a:r>
              <a:rPr lang="en-US" sz="1400" dirty="0">
                <a:solidFill>
                  <a:schemeClr val="bg1"/>
                </a:solidFill>
                <a:latin typeface="Akzidenz-Grotesk Pro Cnd" panose="02000506040000020004" pitchFamily="2" charset="0"/>
              </a:rPr>
              <a:t>125+ Exhibits </a:t>
            </a:r>
            <a:br>
              <a:rPr lang="en-US" sz="1400" dirty="0">
                <a:solidFill>
                  <a:schemeClr val="bg1"/>
                </a:solidFill>
                <a:latin typeface="Akzidenz-Grotesk Pro Cnd" panose="02000506040000020004" pitchFamily="2" charset="0"/>
              </a:rPr>
            </a:br>
            <a:r>
              <a:rPr lang="en-US" sz="1400" dirty="0">
                <a:solidFill>
                  <a:srgbClr val="FFC000"/>
                </a:solidFill>
                <a:latin typeface="ZAPFDINGBATS" pitchFamily="2" charset="2"/>
              </a:rPr>
              <a:t>•</a:t>
            </a:r>
            <a:r>
              <a:rPr lang="en-US" sz="1400" dirty="0">
                <a:solidFill>
                  <a:srgbClr val="FFC000"/>
                </a:solidFill>
                <a:latin typeface="Arial" panose="020B0604020202020204" pitchFamily="34" charset="0"/>
                <a:cs typeface="Arial" panose="020B0604020202020204" pitchFamily="34" charset="0"/>
              </a:rPr>
              <a:t> </a:t>
            </a:r>
            <a:r>
              <a:rPr lang="en-US" sz="1400" dirty="0">
                <a:solidFill>
                  <a:schemeClr val="bg1"/>
                </a:solidFill>
                <a:latin typeface="Akzidenz-Grotesk Pro Cnd" panose="02000506040000020004" pitchFamily="2" charset="0"/>
              </a:rPr>
              <a:t>Professional Development &amp; Career Services</a:t>
            </a:r>
            <a:br>
              <a:rPr lang="en-US" sz="1400" dirty="0">
                <a:solidFill>
                  <a:schemeClr val="bg1"/>
                </a:solidFill>
                <a:latin typeface="Akzidenz-Grotesk Pro Cnd" panose="02000506040000020004" pitchFamily="2" charset="0"/>
              </a:rPr>
            </a:br>
            <a:r>
              <a:rPr lang="en-US" sz="1400" dirty="0">
                <a:solidFill>
                  <a:srgbClr val="FFC000"/>
                </a:solidFill>
                <a:latin typeface="ZAPFDINGBATS" pitchFamily="2" charset="2"/>
              </a:rPr>
              <a:t>•</a:t>
            </a:r>
            <a:r>
              <a:rPr lang="en-US" sz="1400" dirty="0">
                <a:solidFill>
                  <a:srgbClr val="FFC000"/>
                </a:solidFill>
                <a:latin typeface="Arial" panose="020B0604020202020204" pitchFamily="34" charset="0"/>
                <a:cs typeface="Arial" panose="020B0604020202020204" pitchFamily="34" charset="0"/>
              </a:rPr>
              <a:t> </a:t>
            </a:r>
            <a:r>
              <a:rPr lang="en-US" sz="1400" dirty="0">
                <a:solidFill>
                  <a:schemeClr val="bg1"/>
                </a:solidFill>
                <a:latin typeface="Akzidenz-Grotesk Pro Cnd" panose="02000506040000020004" pitchFamily="2" charset="0"/>
              </a:rPr>
              <a:t>Training and More ...</a:t>
            </a:r>
            <a:br>
              <a:rPr lang="en-US" sz="1400" dirty="0">
                <a:solidFill>
                  <a:schemeClr val="bg1"/>
                </a:solidFill>
                <a:latin typeface="Akzidenz-Grotesk Pro Regular" panose="02000503030000020003" pitchFamily="2" charset="0"/>
              </a:rPr>
            </a:br>
            <a:br>
              <a:rPr lang="en-US" sz="1400" dirty="0">
                <a:solidFill>
                  <a:schemeClr val="bg1"/>
                </a:solidFill>
                <a:latin typeface="Akzidenz-Grotesk Pro Cnd" panose="02000506040000020004" pitchFamily="2" charset="0"/>
              </a:rPr>
            </a:br>
            <a:br>
              <a:rPr lang="en-US" sz="1400" dirty="0">
                <a:solidFill>
                  <a:schemeClr val="bg1"/>
                </a:solidFill>
                <a:latin typeface="Akzidenz-Grotesk Pro Cnd" panose="02000506040000020004" pitchFamily="2" charset="0"/>
              </a:rPr>
            </a:br>
            <a:br>
              <a:rPr lang="en-US" sz="1400" dirty="0">
                <a:solidFill>
                  <a:schemeClr val="bg1"/>
                </a:solidFill>
                <a:latin typeface="Akzidenz-Grotesk Pro Cnd" panose="02000506040000020004" pitchFamily="2" charset="0"/>
              </a:rPr>
            </a:br>
            <a:endParaRPr lang="en-US" sz="1400" dirty="0">
              <a:solidFill>
                <a:schemeClr val="bg1"/>
              </a:solidFill>
              <a:latin typeface="Akzidenz-Grotesk Pro Cnd" panose="02000506040000020004" pitchFamily="2" charset="0"/>
            </a:endParaRPr>
          </a:p>
        </p:txBody>
      </p:sp>
      <p:sp>
        <p:nvSpPr>
          <p:cNvPr id="3" name="Subtitle 2">
            <a:extLst>
              <a:ext uri="{FF2B5EF4-FFF2-40B4-BE49-F238E27FC236}">
                <a16:creationId xmlns:a16="http://schemas.microsoft.com/office/drawing/2014/main" id="{77AEE1F6-18BA-ECE8-A0F4-5BEB3D27EE1D}"/>
              </a:ext>
            </a:extLst>
          </p:cNvPr>
          <p:cNvSpPr>
            <a:spLocks noGrp="1"/>
          </p:cNvSpPr>
          <p:nvPr>
            <p:ph type="subTitle" idx="1"/>
          </p:nvPr>
        </p:nvSpPr>
        <p:spPr>
          <a:xfrm>
            <a:off x="433667" y="9424684"/>
            <a:ext cx="3064276" cy="472352"/>
          </a:xfrm>
        </p:spPr>
        <p:txBody>
          <a:bodyPr>
            <a:normAutofit fontScale="85000" lnSpcReduction="10000"/>
          </a:bodyPr>
          <a:lstStyle/>
          <a:p>
            <a:pPr algn="l"/>
            <a:r>
              <a:rPr lang="en-US" sz="1600" b="1" dirty="0">
                <a:solidFill>
                  <a:schemeClr val="bg1"/>
                </a:solidFill>
                <a:latin typeface="Akzidenz-Grotesk Pro Bold Cnd" panose="02000503030000020003" pitchFamily="2" charset="0"/>
              </a:rPr>
              <a:t>SEE WHY YOU SHOULD ATTEND AVS 72</a:t>
            </a:r>
            <a:br>
              <a:rPr lang="en-US" sz="1800" b="1" dirty="0">
                <a:solidFill>
                  <a:schemeClr val="bg1"/>
                </a:solidFill>
                <a:latin typeface="Akzidenz-Grotesk Pro Bold Cnd" panose="02000503030000020003" pitchFamily="2" charset="0"/>
              </a:rPr>
            </a:br>
            <a:r>
              <a:rPr lang="en-US" sz="1800" b="1" dirty="0">
                <a:solidFill>
                  <a:srgbClr val="FFC000"/>
                </a:solidFill>
                <a:latin typeface="Akzidenz-Grotesk Pro Bold Cnd" panose="02000503030000020003" pitchFamily="2" charset="0"/>
              </a:rPr>
              <a:t>CALL FOR ABSTRACTS: MAY 18, 2026</a:t>
            </a:r>
          </a:p>
          <a:p>
            <a:pPr algn="l"/>
            <a:endParaRPr lang="en-US" sz="1600" dirty="0">
              <a:solidFill>
                <a:schemeClr val="bg1"/>
              </a:solidFill>
              <a:latin typeface="Akzidenz-Grotesk Pro Med Cnd" panose="02000503030000020003" pitchFamily="2" charset="0"/>
            </a:endParaRPr>
          </a:p>
        </p:txBody>
      </p:sp>
    </p:spTree>
    <p:extLst>
      <p:ext uri="{BB962C8B-B14F-4D97-AF65-F5344CB8AC3E}">
        <p14:creationId xmlns:p14="http://schemas.microsoft.com/office/powerpoint/2010/main" val="1879572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168</Words>
  <Application>Microsoft Office PowerPoint</Application>
  <PresentationFormat>Custom</PresentationFormat>
  <Paragraphs>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Akzidenz-Grotesk Pro Bold Cnd</vt:lpstr>
      <vt:lpstr>Akzidenz-Grotesk Pro Cnd</vt:lpstr>
      <vt:lpstr>Akzidenz-Grotesk Pro Med Cnd</vt:lpstr>
      <vt:lpstr>Akzidenz-Grotesk Pro Regular</vt:lpstr>
      <vt:lpstr>Aptos</vt:lpstr>
      <vt:lpstr>Aptos Display</vt:lpstr>
      <vt:lpstr>Arial</vt:lpstr>
      <vt:lpstr>ZAPFDINGBATS</vt:lpstr>
      <vt:lpstr>Office Theme</vt:lpstr>
      <vt:lpstr>NOVEMBER 8-13, 2026  I  PITTSBURGH, PENNSYLVANIA   Featuring Presentations &amp; Special Events on Emerging Topics Related to Materials, Processing, Interfaces, and Devices AVS is THE platform for discussing state-of-the-art advances in  atomic-scale processing, characterization, measurement, and simulation of materials, surfaces, interfaces, and devices. From fundamental science to manufacturing, this week long Symposium fosters a multidisciplinary environment where participants from industry, government labs, and academia can collaborate and explore research in vacuum technology, thin films, plasma science, microelectronic devices, quantum computing, 2D materials, nanostructures, biomaterials, surface and interfacial phenomena–and much more.   • 1000+ Oral and Poster Technical Presentations • 125+ Exhibits  • Professional Development &amp; Career Services • Training and More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Tanja Bos</dc:creator>
  <cp:lastModifiedBy>Della Miller</cp:lastModifiedBy>
  <cp:revision>2</cp:revision>
  <dcterms:created xsi:type="dcterms:W3CDTF">2026-03-18T14:37:18Z</dcterms:created>
  <dcterms:modified xsi:type="dcterms:W3CDTF">2026-03-18T15:52:29Z</dcterms:modified>
</cp:coreProperties>
</file>